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2"/>
  </p:notesMasterIdLst>
  <p:handoutMasterIdLst>
    <p:handoutMasterId r:id="rId33"/>
  </p:handoutMasterIdLst>
  <p:sldIdLst>
    <p:sldId id="265" r:id="rId5"/>
    <p:sldId id="321" r:id="rId6"/>
    <p:sldId id="339" r:id="rId7"/>
    <p:sldId id="324" r:id="rId8"/>
    <p:sldId id="326" r:id="rId9"/>
    <p:sldId id="357" r:id="rId10"/>
    <p:sldId id="340" r:id="rId11"/>
    <p:sldId id="327" r:id="rId12"/>
    <p:sldId id="329" r:id="rId13"/>
    <p:sldId id="330" r:id="rId14"/>
    <p:sldId id="328" r:id="rId15"/>
    <p:sldId id="332" r:id="rId16"/>
    <p:sldId id="333" r:id="rId17"/>
    <p:sldId id="335" r:id="rId18"/>
    <p:sldId id="341" r:id="rId19"/>
    <p:sldId id="336" r:id="rId20"/>
    <p:sldId id="337" r:id="rId21"/>
    <p:sldId id="342" r:id="rId22"/>
    <p:sldId id="343" r:id="rId23"/>
    <p:sldId id="345" r:id="rId24"/>
    <p:sldId id="346" r:id="rId25"/>
    <p:sldId id="347" r:id="rId26"/>
    <p:sldId id="349" r:id="rId27"/>
    <p:sldId id="350" r:id="rId28"/>
    <p:sldId id="351" r:id="rId29"/>
    <p:sldId id="352" r:id="rId30"/>
    <p:sldId id="353" r:id="rId31"/>
  </p:sldIdLst>
  <p:sldSz cx="12188825" cy="6858000"/>
  <p:notesSz cx="6858000" cy="9144000"/>
  <p:custDataLst>
    <p:tags r:id="rId35"/>
  </p:custDataLst>
  <p:defaultTextStyle>
    <a:defPPr rtl="0">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36" autoAdjust="0"/>
    <p:restoredTop sz="85553" autoAdjust="0"/>
  </p:normalViewPr>
  <p:slideViewPr>
    <p:cSldViewPr showGuides="1">
      <p:cViewPr varScale="1">
        <p:scale>
          <a:sx n="113" d="100"/>
          <a:sy n="113" d="100"/>
        </p:scale>
        <p:origin x="-96" y="-1144"/>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100" d="100"/>
          <a:sy n="100" d="100"/>
        </p:scale>
        <p:origin x="2802" y="72"/>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notesMaster" Target="notesMasters/notesMaster1.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handoutMaster" Target="handoutMasters/handoutMaster1.xml"/><Relationship Id="rId34" Type="http://schemas.openxmlformats.org/officeDocument/2006/relationships/printerSettings" Target="printerSettings/printerSettings1.bin"/><Relationship Id="rId35" Type="http://schemas.openxmlformats.org/officeDocument/2006/relationships/tags" Target="tags/tag1.xml"/><Relationship Id="rId36" Type="http://schemas.openxmlformats.org/officeDocument/2006/relationships/presProps" Target="presProp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915DCE-F0EF-CD45-99E8-C084FC7438A8}" type="doc">
      <dgm:prSet loTypeId="urn:microsoft.com/office/officeart/2005/8/layout/process1" loCatId="" qsTypeId="urn:microsoft.com/office/officeart/2005/8/quickstyle/simple4" qsCatId="simple" csTypeId="urn:microsoft.com/office/officeart/2005/8/colors/accent1_2" csCatId="accent1" phldr="1"/>
      <dgm:spPr/>
    </dgm:pt>
    <dgm:pt modelId="{F9D15CB0-F876-2549-9137-3CB5F6E48C7D}">
      <dgm:prSet phldrT="[Texto]"/>
      <dgm:spPr/>
      <dgm:t>
        <a:bodyPr/>
        <a:lstStyle/>
        <a:p>
          <a:r>
            <a:rPr lang="es-ES_tradnl" b="1" dirty="0" smtClean="0"/>
            <a:t>Objetivo</a:t>
          </a:r>
          <a:endParaRPr lang="es-ES_tradnl" b="1" dirty="0"/>
        </a:p>
      </dgm:t>
    </dgm:pt>
    <dgm:pt modelId="{C156F8B1-F9FD-3E4B-8987-CEE5BE9FFB11}" type="parTrans" cxnId="{02D0A50A-1CF9-8B40-8697-8E8B3C011526}">
      <dgm:prSet/>
      <dgm:spPr/>
      <dgm:t>
        <a:bodyPr/>
        <a:lstStyle/>
        <a:p>
          <a:endParaRPr lang="es-ES_tradnl"/>
        </a:p>
      </dgm:t>
    </dgm:pt>
    <dgm:pt modelId="{87F19C39-1B79-1340-9180-FC05202B1903}" type="sibTrans" cxnId="{02D0A50A-1CF9-8B40-8697-8E8B3C011526}">
      <dgm:prSet/>
      <dgm:spPr/>
      <dgm:t>
        <a:bodyPr/>
        <a:lstStyle/>
        <a:p>
          <a:endParaRPr lang="es-ES_tradnl"/>
        </a:p>
      </dgm:t>
    </dgm:pt>
    <dgm:pt modelId="{F2A6DCB0-0C62-7942-892C-1F5085CC5CBC}">
      <dgm:prSet phldrT="[Texto]"/>
      <dgm:spPr/>
      <dgm:t>
        <a:bodyPr/>
        <a:lstStyle/>
        <a:p>
          <a:r>
            <a:rPr lang="es-ES_tradnl" dirty="0" smtClean="0">
              <a:solidFill>
                <a:schemeClr val="tx1"/>
              </a:solidFill>
            </a:rPr>
            <a:t>Predecir y detectar ataques </a:t>
          </a:r>
          <a:r>
            <a:rPr lang="es-ES_tradnl" dirty="0" err="1" smtClean="0">
              <a:solidFill>
                <a:schemeClr val="tx1"/>
              </a:solidFill>
            </a:rPr>
            <a:t>DDoS</a:t>
          </a:r>
          <a:r>
            <a:rPr lang="es-ES_tradnl" dirty="0" smtClean="0">
              <a:solidFill>
                <a:schemeClr val="tx1"/>
              </a:solidFill>
            </a:rPr>
            <a:t> haciendo uso de técnicas de aprendizaje automático, algunas de ellas muy novedosas.</a:t>
          </a:r>
          <a:endParaRPr lang="es-ES_tradnl" dirty="0">
            <a:solidFill>
              <a:schemeClr val="tx1"/>
            </a:solidFill>
          </a:endParaRPr>
        </a:p>
      </dgm:t>
    </dgm:pt>
    <dgm:pt modelId="{3735D742-D35A-CC40-927B-D1C269CEB634}" type="parTrans" cxnId="{BAEBC4E9-68C7-EA44-9974-21E94ACDAC34}">
      <dgm:prSet/>
      <dgm:spPr/>
      <dgm:t>
        <a:bodyPr/>
        <a:lstStyle/>
        <a:p>
          <a:endParaRPr lang="es-ES_tradnl"/>
        </a:p>
      </dgm:t>
    </dgm:pt>
    <dgm:pt modelId="{00FE989E-F3D5-094A-A903-8AA84EE6F420}" type="sibTrans" cxnId="{BAEBC4E9-68C7-EA44-9974-21E94ACDAC34}">
      <dgm:prSet/>
      <dgm:spPr/>
      <dgm:t>
        <a:bodyPr/>
        <a:lstStyle/>
        <a:p>
          <a:endParaRPr lang="es-ES_tradnl"/>
        </a:p>
      </dgm:t>
    </dgm:pt>
    <dgm:pt modelId="{0D514319-001E-7640-9D40-F9E899DCF333}" type="pres">
      <dgm:prSet presAssocID="{A9915DCE-F0EF-CD45-99E8-C084FC7438A8}" presName="Name0" presStyleCnt="0">
        <dgm:presLayoutVars>
          <dgm:dir/>
          <dgm:resizeHandles val="exact"/>
        </dgm:presLayoutVars>
      </dgm:prSet>
      <dgm:spPr/>
    </dgm:pt>
    <dgm:pt modelId="{5EE26420-D439-9F47-ABC8-77C57C459961}" type="pres">
      <dgm:prSet presAssocID="{F9D15CB0-F876-2549-9137-3CB5F6E48C7D}" presName="node" presStyleLbl="node1" presStyleIdx="0" presStyleCnt="2">
        <dgm:presLayoutVars>
          <dgm:bulletEnabled val="1"/>
        </dgm:presLayoutVars>
      </dgm:prSet>
      <dgm:spPr/>
      <dgm:t>
        <a:bodyPr/>
        <a:lstStyle/>
        <a:p>
          <a:endParaRPr lang="es-ES_tradnl"/>
        </a:p>
      </dgm:t>
    </dgm:pt>
    <dgm:pt modelId="{3D39ABCC-2210-674C-BFBE-F9D3EAE95934}" type="pres">
      <dgm:prSet presAssocID="{87F19C39-1B79-1340-9180-FC05202B1903}" presName="sibTrans" presStyleLbl="sibTrans2D1" presStyleIdx="0" presStyleCnt="1" custScaleX="157477"/>
      <dgm:spPr/>
      <dgm:t>
        <a:bodyPr/>
        <a:lstStyle/>
        <a:p>
          <a:endParaRPr lang="es-ES_tradnl"/>
        </a:p>
      </dgm:t>
    </dgm:pt>
    <dgm:pt modelId="{C14C8846-E414-7641-A1A4-7297527E4663}" type="pres">
      <dgm:prSet presAssocID="{87F19C39-1B79-1340-9180-FC05202B1903}" presName="connectorText" presStyleLbl="sibTrans2D1" presStyleIdx="0" presStyleCnt="1"/>
      <dgm:spPr/>
      <dgm:t>
        <a:bodyPr/>
        <a:lstStyle/>
        <a:p>
          <a:endParaRPr lang="es-ES_tradnl"/>
        </a:p>
      </dgm:t>
    </dgm:pt>
    <dgm:pt modelId="{5DDC32F5-F06E-F94E-AAA0-B8C3BC036E9E}" type="pres">
      <dgm:prSet presAssocID="{F2A6DCB0-0C62-7942-892C-1F5085CC5CBC}" presName="node" presStyleLbl="node1" presStyleIdx="1" presStyleCnt="2">
        <dgm:presLayoutVars>
          <dgm:bulletEnabled val="1"/>
        </dgm:presLayoutVars>
      </dgm:prSet>
      <dgm:spPr/>
      <dgm:t>
        <a:bodyPr/>
        <a:lstStyle/>
        <a:p>
          <a:endParaRPr lang="es-ES_tradnl"/>
        </a:p>
      </dgm:t>
    </dgm:pt>
  </dgm:ptLst>
  <dgm:cxnLst>
    <dgm:cxn modelId="{BAEBC4E9-68C7-EA44-9974-21E94ACDAC34}" srcId="{A9915DCE-F0EF-CD45-99E8-C084FC7438A8}" destId="{F2A6DCB0-0C62-7942-892C-1F5085CC5CBC}" srcOrd="1" destOrd="0" parTransId="{3735D742-D35A-CC40-927B-D1C269CEB634}" sibTransId="{00FE989E-F3D5-094A-A903-8AA84EE6F420}"/>
    <dgm:cxn modelId="{E6BF8131-58F7-A34C-9D06-53400F23552C}" type="presOf" srcId="{F2A6DCB0-0C62-7942-892C-1F5085CC5CBC}" destId="{5DDC32F5-F06E-F94E-AAA0-B8C3BC036E9E}" srcOrd="0" destOrd="0" presId="urn:microsoft.com/office/officeart/2005/8/layout/process1"/>
    <dgm:cxn modelId="{02D0A50A-1CF9-8B40-8697-8E8B3C011526}" srcId="{A9915DCE-F0EF-CD45-99E8-C084FC7438A8}" destId="{F9D15CB0-F876-2549-9137-3CB5F6E48C7D}" srcOrd="0" destOrd="0" parTransId="{C156F8B1-F9FD-3E4B-8987-CEE5BE9FFB11}" sibTransId="{87F19C39-1B79-1340-9180-FC05202B1903}"/>
    <dgm:cxn modelId="{C51D6D00-6C86-134E-A341-D80AA9771FC5}" type="presOf" srcId="{A9915DCE-F0EF-CD45-99E8-C084FC7438A8}" destId="{0D514319-001E-7640-9D40-F9E899DCF333}" srcOrd="0" destOrd="0" presId="urn:microsoft.com/office/officeart/2005/8/layout/process1"/>
    <dgm:cxn modelId="{E4DBB348-2BD7-6940-9911-3CF7AB6F7C04}" type="presOf" srcId="{87F19C39-1B79-1340-9180-FC05202B1903}" destId="{3D39ABCC-2210-674C-BFBE-F9D3EAE95934}" srcOrd="0" destOrd="0" presId="urn:microsoft.com/office/officeart/2005/8/layout/process1"/>
    <dgm:cxn modelId="{D761EE6C-4DA1-CD4A-B6F4-A2E1A4D73EA0}" type="presOf" srcId="{F9D15CB0-F876-2549-9137-3CB5F6E48C7D}" destId="{5EE26420-D439-9F47-ABC8-77C57C459961}" srcOrd="0" destOrd="0" presId="urn:microsoft.com/office/officeart/2005/8/layout/process1"/>
    <dgm:cxn modelId="{4C30DDEE-97FE-4345-8FE3-1DD7CB762BCC}" type="presOf" srcId="{87F19C39-1B79-1340-9180-FC05202B1903}" destId="{C14C8846-E414-7641-A1A4-7297527E4663}" srcOrd="1" destOrd="0" presId="urn:microsoft.com/office/officeart/2005/8/layout/process1"/>
    <dgm:cxn modelId="{9981FE54-25C3-1749-9224-88C013CBFB15}" type="presParOf" srcId="{0D514319-001E-7640-9D40-F9E899DCF333}" destId="{5EE26420-D439-9F47-ABC8-77C57C459961}" srcOrd="0" destOrd="0" presId="urn:microsoft.com/office/officeart/2005/8/layout/process1"/>
    <dgm:cxn modelId="{901198DD-9F16-7447-8EDD-01F432FE558F}" type="presParOf" srcId="{0D514319-001E-7640-9D40-F9E899DCF333}" destId="{3D39ABCC-2210-674C-BFBE-F9D3EAE95934}" srcOrd="1" destOrd="0" presId="urn:microsoft.com/office/officeart/2005/8/layout/process1"/>
    <dgm:cxn modelId="{36B3B3A3-2651-0C48-8448-D1CBC86B59F7}" type="presParOf" srcId="{3D39ABCC-2210-674C-BFBE-F9D3EAE95934}" destId="{C14C8846-E414-7641-A1A4-7297527E4663}" srcOrd="0" destOrd="0" presId="urn:microsoft.com/office/officeart/2005/8/layout/process1"/>
    <dgm:cxn modelId="{A918228D-90C5-C243-9803-6EE8F946B204}" type="presParOf" srcId="{0D514319-001E-7640-9D40-F9E899DCF333}" destId="{5DDC32F5-F06E-F94E-AAA0-B8C3BC036E9E}"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8AA0F2-CE23-6E40-AADF-CC8EABABB8CC}" type="doc">
      <dgm:prSet loTypeId="urn:microsoft.com/office/officeart/2005/8/layout/process1" loCatId="" qsTypeId="urn:microsoft.com/office/officeart/2005/8/quickstyle/simple4" qsCatId="simple" csTypeId="urn:microsoft.com/office/officeart/2005/8/colors/accent1_2" csCatId="accent1" phldr="1"/>
      <dgm:spPr/>
    </dgm:pt>
    <dgm:pt modelId="{BC8DC38D-A670-194C-8C23-EC4BF3C55DD0}">
      <dgm:prSet phldrT="[Texto]"/>
      <dgm:spPr/>
      <dgm:t>
        <a:bodyPr/>
        <a:lstStyle/>
        <a:p>
          <a:r>
            <a:rPr lang="es-ES_tradnl" dirty="0" smtClean="0"/>
            <a:t>Probabilidad precisa</a:t>
          </a:r>
          <a:endParaRPr lang="es-ES_tradnl" dirty="0"/>
        </a:p>
      </dgm:t>
    </dgm:pt>
    <dgm:pt modelId="{E77C9C12-0E91-FA4B-B9E4-6500BA0978C6}" type="parTrans" cxnId="{248AFCB8-3522-F74E-ACF8-2A70157C1D22}">
      <dgm:prSet/>
      <dgm:spPr/>
      <dgm:t>
        <a:bodyPr/>
        <a:lstStyle/>
        <a:p>
          <a:endParaRPr lang="es-ES_tradnl"/>
        </a:p>
      </dgm:t>
    </dgm:pt>
    <dgm:pt modelId="{A5585D31-65D8-5647-AE07-8EA03892CDED}" type="sibTrans" cxnId="{248AFCB8-3522-F74E-ACF8-2A70157C1D22}">
      <dgm:prSet/>
      <dgm:spPr/>
      <dgm:t>
        <a:bodyPr/>
        <a:lstStyle/>
        <a:p>
          <a:endParaRPr lang="es-ES_tradnl"/>
        </a:p>
      </dgm:t>
    </dgm:pt>
    <dgm:pt modelId="{8C1D1877-E794-A043-B09B-5FAF18617B91}">
      <dgm:prSet phldrT="[Texto]"/>
      <dgm:spPr/>
      <dgm:t>
        <a:bodyPr/>
        <a:lstStyle/>
        <a:p>
          <a:r>
            <a:rPr lang="es-ES_tradnl" dirty="0" smtClean="0"/>
            <a:t>Intervalo de probabilidad</a:t>
          </a:r>
          <a:endParaRPr lang="es-ES_tradnl" dirty="0"/>
        </a:p>
      </dgm:t>
    </dgm:pt>
    <dgm:pt modelId="{839FE41A-82E6-FC40-9D94-208BEFD3054A}" type="parTrans" cxnId="{8A941543-1EF2-294A-BD4A-9CEBE1D3798E}">
      <dgm:prSet/>
      <dgm:spPr/>
      <dgm:t>
        <a:bodyPr/>
        <a:lstStyle/>
        <a:p>
          <a:endParaRPr lang="es-ES_tradnl"/>
        </a:p>
      </dgm:t>
    </dgm:pt>
    <dgm:pt modelId="{61DD1ED8-5B86-6045-952B-1BA54B9B8E42}" type="sibTrans" cxnId="{8A941543-1EF2-294A-BD4A-9CEBE1D3798E}">
      <dgm:prSet/>
      <dgm:spPr/>
      <dgm:t>
        <a:bodyPr/>
        <a:lstStyle/>
        <a:p>
          <a:endParaRPr lang="es-ES_tradnl"/>
        </a:p>
      </dgm:t>
    </dgm:pt>
    <dgm:pt modelId="{F670A299-6951-1D44-AA37-8FE9BFFAADCB}" type="pres">
      <dgm:prSet presAssocID="{7A8AA0F2-CE23-6E40-AADF-CC8EABABB8CC}" presName="Name0" presStyleCnt="0">
        <dgm:presLayoutVars>
          <dgm:dir/>
          <dgm:resizeHandles val="exact"/>
        </dgm:presLayoutVars>
      </dgm:prSet>
      <dgm:spPr/>
    </dgm:pt>
    <dgm:pt modelId="{E2465CD8-81C9-A446-B5DF-59CA1251BCB0}" type="pres">
      <dgm:prSet presAssocID="{BC8DC38D-A670-194C-8C23-EC4BF3C55DD0}" presName="node" presStyleLbl="node1" presStyleIdx="0" presStyleCnt="2">
        <dgm:presLayoutVars>
          <dgm:bulletEnabled val="1"/>
        </dgm:presLayoutVars>
      </dgm:prSet>
      <dgm:spPr/>
      <dgm:t>
        <a:bodyPr/>
        <a:lstStyle/>
        <a:p>
          <a:endParaRPr lang="es-ES_tradnl"/>
        </a:p>
      </dgm:t>
    </dgm:pt>
    <dgm:pt modelId="{38D9C269-7D1E-EC42-A948-7E939D7320E3}" type="pres">
      <dgm:prSet presAssocID="{A5585D31-65D8-5647-AE07-8EA03892CDED}" presName="sibTrans" presStyleLbl="sibTrans2D1" presStyleIdx="0" presStyleCnt="1"/>
      <dgm:spPr/>
      <dgm:t>
        <a:bodyPr/>
        <a:lstStyle/>
        <a:p>
          <a:endParaRPr lang="es-ES_tradnl"/>
        </a:p>
      </dgm:t>
    </dgm:pt>
    <dgm:pt modelId="{0C989E3C-7767-2F4F-B967-084F31F0A6B8}" type="pres">
      <dgm:prSet presAssocID="{A5585D31-65D8-5647-AE07-8EA03892CDED}" presName="connectorText" presStyleLbl="sibTrans2D1" presStyleIdx="0" presStyleCnt="1"/>
      <dgm:spPr/>
      <dgm:t>
        <a:bodyPr/>
        <a:lstStyle/>
        <a:p>
          <a:endParaRPr lang="es-ES_tradnl"/>
        </a:p>
      </dgm:t>
    </dgm:pt>
    <dgm:pt modelId="{D354CB32-CF46-D245-AC5A-8FC1BEE9CE9A}" type="pres">
      <dgm:prSet presAssocID="{8C1D1877-E794-A043-B09B-5FAF18617B91}" presName="node" presStyleLbl="node1" presStyleIdx="1" presStyleCnt="2">
        <dgm:presLayoutVars>
          <dgm:bulletEnabled val="1"/>
        </dgm:presLayoutVars>
      </dgm:prSet>
      <dgm:spPr/>
      <dgm:t>
        <a:bodyPr/>
        <a:lstStyle/>
        <a:p>
          <a:endParaRPr lang="es-ES_tradnl"/>
        </a:p>
      </dgm:t>
    </dgm:pt>
  </dgm:ptLst>
  <dgm:cxnLst>
    <dgm:cxn modelId="{BB63EFF8-55AD-BA4F-A03E-AF5FE2E5E252}" type="presOf" srcId="{8C1D1877-E794-A043-B09B-5FAF18617B91}" destId="{D354CB32-CF46-D245-AC5A-8FC1BEE9CE9A}" srcOrd="0" destOrd="0" presId="urn:microsoft.com/office/officeart/2005/8/layout/process1"/>
    <dgm:cxn modelId="{65837408-1569-E04E-8A89-69CFA5AAC304}" type="presOf" srcId="{7A8AA0F2-CE23-6E40-AADF-CC8EABABB8CC}" destId="{F670A299-6951-1D44-AA37-8FE9BFFAADCB}" srcOrd="0" destOrd="0" presId="urn:microsoft.com/office/officeart/2005/8/layout/process1"/>
    <dgm:cxn modelId="{B30B6C30-57F5-5F44-A0B5-8CDB3728217C}" type="presOf" srcId="{A5585D31-65D8-5647-AE07-8EA03892CDED}" destId="{0C989E3C-7767-2F4F-B967-084F31F0A6B8}" srcOrd="1" destOrd="0" presId="urn:microsoft.com/office/officeart/2005/8/layout/process1"/>
    <dgm:cxn modelId="{8A941543-1EF2-294A-BD4A-9CEBE1D3798E}" srcId="{7A8AA0F2-CE23-6E40-AADF-CC8EABABB8CC}" destId="{8C1D1877-E794-A043-B09B-5FAF18617B91}" srcOrd="1" destOrd="0" parTransId="{839FE41A-82E6-FC40-9D94-208BEFD3054A}" sibTransId="{61DD1ED8-5B86-6045-952B-1BA54B9B8E42}"/>
    <dgm:cxn modelId="{73DCB474-B974-B549-8749-42DF88AF521D}" type="presOf" srcId="{A5585D31-65D8-5647-AE07-8EA03892CDED}" destId="{38D9C269-7D1E-EC42-A948-7E939D7320E3}" srcOrd="0" destOrd="0" presId="urn:microsoft.com/office/officeart/2005/8/layout/process1"/>
    <dgm:cxn modelId="{72458663-BF44-764E-97C5-1361FC069CE1}" type="presOf" srcId="{BC8DC38D-A670-194C-8C23-EC4BF3C55DD0}" destId="{E2465CD8-81C9-A446-B5DF-59CA1251BCB0}" srcOrd="0" destOrd="0" presId="urn:microsoft.com/office/officeart/2005/8/layout/process1"/>
    <dgm:cxn modelId="{248AFCB8-3522-F74E-ACF8-2A70157C1D22}" srcId="{7A8AA0F2-CE23-6E40-AADF-CC8EABABB8CC}" destId="{BC8DC38D-A670-194C-8C23-EC4BF3C55DD0}" srcOrd="0" destOrd="0" parTransId="{E77C9C12-0E91-FA4B-B9E4-6500BA0978C6}" sibTransId="{A5585D31-65D8-5647-AE07-8EA03892CDED}"/>
    <dgm:cxn modelId="{F85E95FA-36F1-314C-BD1A-7B9BA48E0A22}" type="presParOf" srcId="{F670A299-6951-1D44-AA37-8FE9BFFAADCB}" destId="{E2465CD8-81C9-A446-B5DF-59CA1251BCB0}" srcOrd="0" destOrd="0" presId="urn:microsoft.com/office/officeart/2005/8/layout/process1"/>
    <dgm:cxn modelId="{50A74F9F-B335-AB4B-9E4D-7DC902FE06D6}" type="presParOf" srcId="{F670A299-6951-1D44-AA37-8FE9BFFAADCB}" destId="{38D9C269-7D1E-EC42-A948-7E939D7320E3}" srcOrd="1" destOrd="0" presId="urn:microsoft.com/office/officeart/2005/8/layout/process1"/>
    <dgm:cxn modelId="{BA241AD8-CB78-4D45-8036-AE83814C9490}" type="presParOf" srcId="{38D9C269-7D1E-EC42-A948-7E939D7320E3}" destId="{0C989E3C-7767-2F4F-B967-084F31F0A6B8}" srcOrd="0" destOrd="0" presId="urn:microsoft.com/office/officeart/2005/8/layout/process1"/>
    <dgm:cxn modelId="{B35C249D-3671-8945-AC66-07BBCBABD50F}" type="presParOf" srcId="{F670A299-6951-1D44-AA37-8FE9BFFAADCB}" destId="{D354CB32-CF46-D245-AC5A-8FC1BEE9CE9A}"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8AA0F2-CE23-6E40-AADF-CC8EABABB8CC}" type="doc">
      <dgm:prSet loTypeId="urn:microsoft.com/office/officeart/2005/8/layout/process1" loCatId="" qsTypeId="urn:microsoft.com/office/officeart/2005/8/quickstyle/simple4" qsCatId="simple" csTypeId="urn:microsoft.com/office/officeart/2005/8/colors/accent1_2" csCatId="accent1" phldr="1"/>
      <dgm:spPr/>
    </dgm:pt>
    <dgm:pt modelId="{BC8DC38D-A670-194C-8C23-EC4BF3C55DD0}">
      <dgm:prSet phldrT="[Texto]"/>
      <dgm:spPr/>
      <dgm:t>
        <a:bodyPr/>
        <a:lstStyle/>
        <a:p>
          <a:r>
            <a:rPr lang="es-ES_tradnl" dirty="0" smtClean="0"/>
            <a:t>Entropía</a:t>
          </a:r>
          <a:endParaRPr lang="es-ES_tradnl" dirty="0"/>
        </a:p>
      </dgm:t>
    </dgm:pt>
    <dgm:pt modelId="{E77C9C12-0E91-FA4B-B9E4-6500BA0978C6}" type="parTrans" cxnId="{248AFCB8-3522-F74E-ACF8-2A70157C1D22}">
      <dgm:prSet/>
      <dgm:spPr/>
      <dgm:t>
        <a:bodyPr/>
        <a:lstStyle/>
        <a:p>
          <a:endParaRPr lang="es-ES_tradnl"/>
        </a:p>
      </dgm:t>
    </dgm:pt>
    <dgm:pt modelId="{A5585D31-65D8-5647-AE07-8EA03892CDED}" type="sibTrans" cxnId="{248AFCB8-3522-F74E-ACF8-2A70157C1D22}">
      <dgm:prSet/>
      <dgm:spPr/>
      <dgm:t>
        <a:bodyPr/>
        <a:lstStyle/>
        <a:p>
          <a:endParaRPr lang="es-ES_tradnl"/>
        </a:p>
      </dgm:t>
    </dgm:pt>
    <dgm:pt modelId="{8C1D1877-E794-A043-B09B-5FAF18617B91}">
      <dgm:prSet phldrT="[Texto]"/>
      <dgm:spPr/>
      <dgm:t>
        <a:bodyPr/>
        <a:lstStyle/>
        <a:p>
          <a:r>
            <a:rPr lang="es-ES_tradnl" dirty="0" smtClean="0"/>
            <a:t>Máximo de la entropía</a:t>
          </a:r>
          <a:endParaRPr lang="es-ES_tradnl" dirty="0"/>
        </a:p>
      </dgm:t>
    </dgm:pt>
    <dgm:pt modelId="{839FE41A-82E6-FC40-9D94-208BEFD3054A}" type="parTrans" cxnId="{8A941543-1EF2-294A-BD4A-9CEBE1D3798E}">
      <dgm:prSet/>
      <dgm:spPr/>
      <dgm:t>
        <a:bodyPr/>
        <a:lstStyle/>
        <a:p>
          <a:endParaRPr lang="es-ES_tradnl"/>
        </a:p>
      </dgm:t>
    </dgm:pt>
    <dgm:pt modelId="{61DD1ED8-5B86-6045-952B-1BA54B9B8E42}" type="sibTrans" cxnId="{8A941543-1EF2-294A-BD4A-9CEBE1D3798E}">
      <dgm:prSet/>
      <dgm:spPr/>
      <dgm:t>
        <a:bodyPr/>
        <a:lstStyle/>
        <a:p>
          <a:endParaRPr lang="es-ES_tradnl"/>
        </a:p>
      </dgm:t>
    </dgm:pt>
    <dgm:pt modelId="{F670A299-6951-1D44-AA37-8FE9BFFAADCB}" type="pres">
      <dgm:prSet presAssocID="{7A8AA0F2-CE23-6E40-AADF-CC8EABABB8CC}" presName="Name0" presStyleCnt="0">
        <dgm:presLayoutVars>
          <dgm:dir/>
          <dgm:resizeHandles val="exact"/>
        </dgm:presLayoutVars>
      </dgm:prSet>
      <dgm:spPr/>
    </dgm:pt>
    <dgm:pt modelId="{E2465CD8-81C9-A446-B5DF-59CA1251BCB0}" type="pres">
      <dgm:prSet presAssocID="{BC8DC38D-A670-194C-8C23-EC4BF3C55DD0}" presName="node" presStyleLbl="node1" presStyleIdx="0" presStyleCnt="2">
        <dgm:presLayoutVars>
          <dgm:bulletEnabled val="1"/>
        </dgm:presLayoutVars>
      </dgm:prSet>
      <dgm:spPr/>
      <dgm:t>
        <a:bodyPr/>
        <a:lstStyle/>
        <a:p>
          <a:endParaRPr lang="es-ES_tradnl"/>
        </a:p>
      </dgm:t>
    </dgm:pt>
    <dgm:pt modelId="{38D9C269-7D1E-EC42-A948-7E939D7320E3}" type="pres">
      <dgm:prSet presAssocID="{A5585D31-65D8-5647-AE07-8EA03892CDED}" presName="sibTrans" presStyleLbl="sibTrans2D1" presStyleIdx="0" presStyleCnt="1"/>
      <dgm:spPr/>
      <dgm:t>
        <a:bodyPr/>
        <a:lstStyle/>
        <a:p>
          <a:endParaRPr lang="es-ES_tradnl"/>
        </a:p>
      </dgm:t>
    </dgm:pt>
    <dgm:pt modelId="{0C989E3C-7767-2F4F-B967-084F31F0A6B8}" type="pres">
      <dgm:prSet presAssocID="{A5585D31-65D8-5647-AE07-8EA03892CDED}" presName="connectorText" presStyleLbl="sibTrans2D1" presStyleIdx="0" presStyleCnt="1"/>
      <dgm:spPr/>
      <dgm:t>
        <a:bodyPr/>
        <a:lstStyle/>
        <a:p>
          <a:endParaRPr lang="es-ES_tradnl"/>
        </a:p>
      </dgm:t>
    </dgm:pt>
    <dgm:pt modelId="{D354CB32-CF46-D245-AC5A-8FC1BEE9CE9A}" type="pres">
      <dgm:prSet presAssocID="{8C1D1877-E794-A043-B09B-5FAF18617B91}" presName="node" presStyleLbl="node1" presStyleIdx="1" presStyleCnt="2">
        <dgm:presLayoutVars>
          <dgm:bulletEnabled val="1"/>
        </dgm:presLayoutVars>
      </dgm:prSet>
      <dgm:spPr/>
      <dgm:t>
        <a:bodyPr/>
        <a:lstStyle/>
        <a:p>
          <a:endParaRPr lang="es-ES_tradnl"/>
        </a:p>
      </dgm:t>
    </dgm:pt>
  </dgm:ptLst>
  <dgm:cxnLst>
    <dgm:cxn modelId="{E1BE608D-2DF5-374B-B991-6F756266F127}" type="presOf" srcId="{BC8DC38D-A670-194C-8C23-EC4BF3C55DD0}" destId="{E2465CD8-81C9-A446-B5DF-59CA1251BCB0}" srcOrd="0" destOrd="0" presId="urn:microsoft.com/office/officeart/2005/8/layout/process1"/>
    <dgm:cxn modelId="{8A941543-1EF2-294A-BD4A-9CEBE1D3798E}" srcId="{7A8AA0F2-CE23-6E40-AADF-CC8EABABB8CC}" destId="{8C1D1877-E794-A043-B09B-5FAF18617B91}" srcOrd="1" destOrd="0" parTransId="{839FE41A-82E6-FC40-9D94-208BEFD3054A}" sibTransId="{61DD1ED8-5B86-6045-952B-1BA54B9B8E42}"/>
    <dgm:cxn modelId="{DF23A32E-BAE1-7A4A-8FA5-38E9D826DD04}" type="presOf" srcId="{A5585D31-65D8-5647-AE07-8EA03892CDED}" destId="{38D9C269-7D1E-EC42-A948-7E939D7320E3}" srcOrd="0" destOrd="0" presId="urn:microsoft.com/office/officeart/2005/8/layout/process1"/>
    <dgm:cxn modelId="{7B35BDBF-5602-6541-9D01-3B4FCA405E0E}" type="presOf" srcId="{7A8AA0F2-CE23-6E40-AADF-CC8EABABB8CC}" destId="{F670A299-6951-1D44-AA37-8FE9BFFAADCB}" srcOrd="0" destOrd="0" presId="urn:microsoft.com/office/officeart/2005/8/layout/process1"/>
    <dgm:cxn modelId="{003D87D4-A862-A146-8A74-29FA66C42012}" type="presOf" srcId="{8C1D1877-E794-A043-B09B-5FAF18617B91}" destId="{D354CB32-CF46-D245-AC5A-8FC1BEE9CE9A}" srcOrd="0" destOrd="0" presId="urn:microsoft.com/office/officeart/2005/8/layout/process1"/>
    <dgm:cxn modelId="{248AFCB8-3522-F74E-ACF8-2A70157C1D22}" srcId="{7A8AA0F2-CE23-6E40-AADF-CC8EABABB8CC}" destId="{BC8DC38D-A670-194C-8C23-EC4BF3C55DD0}" srcOrd="0" destOrd="0" parTransId="{E77C9C12-0E91-FA4B-B9E4-6500BA0978C6}" sibTransId="{A5585D31-65D8-5647-AE07-8EA03892CDED}"/>
    <dgm:cxn modelId="{6AB882BF-FE1F-D744-A8A4-D0529DBA160E}" type="presOf" srcId="{A5585D31-65D8-5647-AE07-8EA03892CDED}" destId="{0C989E3C-7767-2F4F-B967-084F31F0A6B8}" srcOrd="1" destOrd="0" presId="urn:microsoft.com/office/officeart/2005/8/layout/process1"/>
    <dgm:cxn modelId="{A02E5875-0F29-454E-9A0C-F5736C9BEDD2}" type="presParOf" srcId="{F670A299-6951-1D44-AA37-8FE9BFFAADCB}" destId="{E2465CD8-81C9-A446-B5DF-59CA1251BCB0}" srcOrd="0" destOrd="0" presId="urn:microsoft.com/office/officeart/2005/8/layout/process1"/>
    <dgm:cxn modelId="{F2EE87FB-D70A-D147-8859-2E1DA72A26C5}" type="presParOf" srcId="{F670A299-6951-1D44-AA37-8FE9BFFAADCB}" destId="{38D9C269-7D1E-EC42-A948-7E939D7320E3}" srcOrd="1" destOrd="0" presId="urn:microsoft.com/office/officeart/2005/8/layout/process1"/>
    <dgm:cxn modelId="{4128E9DE-CBB5-1A4E-B26F-C7CBC37D79C9}" type="presParOf" srcId="{38D9C269-7D1E-EC42-A948-7E939D7320E3}" destId="{0C989E3C-7767-2F4F-B967-084F31F0A6B8}" srcOrd="0" destOrd="0" presId="urn:microsoft.com/office/officeart/2005/8/layout/process1"/>
    <dgm:cxn modelId="{8CCCC645-1F37-8D4E-8A2B-46BE10E1E34B}" type="presParOf" srcId="{F670A299-6951-1D44-AA37-8FE9BFFAADCB}" destId="{D354CB32-CF46-D245-AC5A-8FC1BEE9CE9A}" srcOrd="2"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E26420-D439-9F47-ABC8-77C57C459961}">
      <dsp:nvSpPr>
        <dsp:cNvPr id="0" name=""/>
        <dsp:cNvSpPr/>
      </dsp:nvSpPr>
      <dsp:spPr>
        <a:xfrm>
          <a:off x="1587" y="683108"/>
          <a:ext cx="3384462" cy="203067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s-ES_tradnl" sz="2100" b="1" kern="1200" dirty="0" smtClean="0"/>
            <a:t>Objetivo</a:t>
          </a:r>
          <a:endParaRPr lang="es-ES_tradnl" sz="2100" b="1" kern="1200" dirty="0"/>
        </a:p>
      </dsp:txBody>
      <dsp:txXfrm>
        <a:off x="61063" y="742584"/>
        <a:ext cx="3265510" cy="1911725"/>
      </dsp:txXfrm>
    </dsp:sp>
    <dsp:sp modelId="{3D39ABCC-2210-674C-BFBE-F9D3EAE95934}">
      <dsp:nvSpPr>
        <dsp:cNvPr id="0" name=""/>
        <dsp:cNvSpPr/>
      </dsp:nvSpPr>
      <dsp:spPr>
        <a:xfrm>
          <a:off x="3518294" y="1278774"/>
          <a:ext cx="1129906" cy="83934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s-ES_tradnl" sz="1700" kern="1200"/>
        </a:p>
      </dsp:txBody>
      <dsp:txXfrm>
        <a:off x="3518294" y="1446643"/>
        <a:ext cx="878102" cy="503608"/>
      </dsp:txXfrm>
    </dsp:sp>
    <dsp:sp modelId="{5DDC32F5-F06E-F94E-AAA0-B8C3BC036E9E}">
      <dsp:nvSpPr>
        <dsp:cNvPr id="0" name=""/>
        <dsp:cNvSpPr/>
      </dsp:nvSpPr>
      <dsp:spPr>
        <a:xfrm>
          <a:off x="4739833" y="683108"/>
          <a:ext cx="3384462" cy="203067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s-ES_tradnl" sz="2100" kern="1200" dirty="0" smtClean="0">
              <a:solidFill>
                <a:schemeClr val="tx1"/>
              </a:solidFill>
            </a:rPr>
            <a:t>Predecir y detectar ataques </a:t>
          </a:r>
          <a:r>
            <a:rPr lang="es-ES_tradnl" sz="2100" kern="1200" dirty="0" err="1" smtClean="0">
              <a:solidFill>
                <a:schemeClr val="tx1"/>
              </a:solidFill>
            </a:rPr>
            <a:t>DDoS</a:t>
          </a:r>
          <a:r>
            <a:rPr lang="es-ES_tradnl" sz="2100" kern="1200" dirty="0" smtClean="0">
              <a:solidFill>
                <a:schemeClr val="tx1"/>
              </a:solidFill>
            </a:rPr>
            <a:t> haciendo uso de técnicas de aprendizaje automático, algunas de ellas muy novedosas.</a:t>
          </a:r>
          <a:endParaRPr lang="es-ES_tradnl" sz="2100" kern="1200" dirty="0">
            <a:solidFill>
              <a:schemeClr val="tx1"/>
            </a:solidFill>
          </a:endParaRPr>
        </a:p>
      </dsp:txBody>
      <dsp:txXfrm>
        <a:off x="4799309" y="742584"/>
        <a:ext cx="3265510" cy="19117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465CD8-81C9-A446-B5DF-59CA1251BCB0}">
      <dsp:nvSpPr>
        <dsp:cNvPr id="0" name=""/>
        <dsp:cNvSpPr/>
      </dsp:nvSpPr>
      <dsp:spPr>
        <a:xfrm>
          <a:off x="705" y="0"/>
          <a:ext cx="1504336" cy="75839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s-ES_tradnl" sz="1900" kern="1200" dirty="0" smtClean="0"/>
            <a:t>Probabilidad precisa</a:t>
          </a:r>
          <a:endParaRPr lang="es-ES_tradnl" sz="1900" kern="1200" dirty="0"/>
        </a:p>
      </dsp:txBody>
      <dsp:txXfrm>
        <a:off x="22918" y="22213"/>
        <a:ext cx="1459910" cy="713969"/>
      </dsp:txXfrm>
    </dsp:sp>
    <dsp:sp modelId="{38D9C269-7D1E-EC42-A948-7E939D7320E3}">
      <dsp:nvSpPr>
        <dsp:cNvPr id="0" name=""/>
        <dsp:cNvSpPr/>
      </dsp:nvSpPr>
      <dsp:spPr>
        <a:xfrm>
          <a:off x="1655475" y="192659"/>
          <a:ext cx="318919" cy="37307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s-ES_tradnl" sz="1500" kern="1200"/>
        </a:p>
      </dsp:txBody>
      <dsp:txXfrm>
        <a:off x="1655475" y="267274"/>
        <a:ext cx="223243" cy="223845"/>
      </dsp:txXfrm>
    </dsp:sp>
    <dsp:sp modelId="{D354CB32-CF46-D245-AC5A-8FC1BEE9CE9A}">
      <dsp:nvSpPr>
        <dsp:cNvPr id="0" name=""/>
        <dsp:cNvSpPr/>
      </dsp:nvSpPr>
      <dsp:spPr>
        <a:xfrm>
          <a:off x="2106776" y="0"/>
          <a:ext cx="1504336" cy="75839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s-ES_tradnl" sz="1900" kern="1200" dirty="0" smtClean="0"/>
            <a:t>Intervalo de probabilidad</a:t>
          </a:r>
          <a:endParaRPr lang="es-ES_tradnl" sz="1900" kern="1200" dirty="0"/>
        </a:p>
      </dsp:txBody>
      <dsp:txXfrm>
        <a:off x="2128989" y="22213"/>
        <a:ext cx="1459910" cy="7139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465CD8-81C9-A446-B5DF-59CA1251BCB0}">
      <dsp:nvSpPr>
        <dsp:cNvPr id="0" name=""/>
        <dsp:cNvSpPr/>
      </dsp:nvSpPr>
      <dsp:spPr>
        <a:xfrm>
          <a:off x="695" y="0"/>
          <a:ext cx="1484047" cy="70059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_tradnl" sz="1800" kern="1200" dirty="0" smtClean="0"/>
            <a:t>Entropía</a:t>
          </a:r>
          <a:endParaRPr lang="es-ES_tradnl" sz="1800" kern="1200" dirty="0"/>
        </a:p>
      </dsp:txBody>
      <dsp:txXfrm>
        <a:off x="21215" y="20520"/>
        <a:ext cx="1443007" cy="659556"/>
      </dsp:txXfrm>
    </dsp:sp>
    <dsp:sp modelId="{38D9C269-7D1E-EC42-A948-7E939D7320E3}">
      <dsp:nvSpPr>
        <dsp:cNvPr id="0" name=""/>
        <dsp:cNvSpPr/>
      </dsp:nvSpPr>
      <dsp:spPr>
        <a:xfrm>
          <a:off x="1633148" y="166276"/>
          <a:ext cx="314618" cy="36804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s-ES_tradnl" sz="1400" kern="1200"/>
        </a:p>
      </dsp:txBody>
      <dsp:txXfrm>
        <a:off x="1633148" y="239885"/>
        <a:ext cx="220233" cy="220825"/>
      </dsp:txXfrm>
    </dsp:sp>
    <dsp:sp modelId="{D354CB32-CF46-D245-AC5A-8FC1BEE9CE9A}">
      <dsp:nvSpPr>
        <dsp:cNvPr id="0" name=""/>
        <dsp:cNvSpPr/>
      </dsp:nvSpPr>
      <dsp:spPr>
        <a:xfrm>
          <a:off x="2078363" y="0"/>
          <a:ext cx="1484047" cy="70059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_tradnl" sz="1800" kern="1200" dirty="0" smtClean="0"/>
            <a:t>Máximo de la entropía</a:t>
          </a:r>
          <a:endParaRPr lang="es-ES_tradnl" sz="1800" kern="1200" dirty="0"/>
        </a:p>
      </dsp:txBody>
      <dsp:txXfrm>
        <a:off x="2098883" y="20520"/>
        <a:ext cx="1443007" cy="65955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1" Type="http://schemas.openxmlformats.org/officeDocument/2006/relationships/image" Target="../media/image14.emf"/><Relationship Id="rId2"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DA61EFE9-9F30-4528-BDDA-C859CD15CA56}" type="datetime1">
              <a:rPr lang="es-ES" smtClean="0"/>
              <a:t>22/02/17</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es-ES"/>
              <a:pPr algn="r" rtl="0"/>
              <a:t>‹Nr.›</a:t>
            </a:fld>
            <a:endParaRPr lang="es-ES"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a:p>
        </p:txBody>
      </p:sp>
      <p:sp>
        <p:nvSpPr>
          <p:cNvPr id="3" name="Marcador de posición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27373BEA-F5F3-4B6E-BA6B-D76E24101839}" type="datetime1">
              <a:rPr lang="es-ES" smtClean="0"/>
              <a:pPr/>
              <a:t>22/02/17</a:t>
            </a:fld>
            <a:endParaRPr lang="es-ES" dirty="0"/>
          </a:p>
        </p:txBody>
      </p:sp>
      <p:sp>
        <p:nvSpPr>
          <p:cNvPr id="4" name="Marcador de posición de imagen d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F93199CD-3E1B-4AE6-990F-76F925F5EA9F}" type="slidenum">
              <a:rPr lang="es-ES" smtClean="0"/>
              <a:pPr/>
              <a:t>‹Nr.›</a:t>
            </a:fld>
            <a:endParaRPr lang="es-ES"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smtClean="0"/>
              <a:t>Redes neuronales:</a:t>
            </a:r>
            <a:r>
              <a:rPr lang="es-ES_tradnl" baseline="0" dirty="0" smtClean="0"/>
              <a:t> reproducen la forma en que el cerebro </a:t>
            </a:r>
            <a:r>
              <a:rPr lang="es-ES_tradnl" baseline="0" dirty="0" err="1" smtClean="0"/>
              <a:t>biologíco</a:t>
            </a:r>
            <a:r>
              <a:rPr lang="es-ES_tradnl" baseline="0" dirty="0" smtClean="0"/>
              <a:t> resuelve problemas</a:t>
            </a:r>
          </a:p>
          <a:p>
            <a:r>
              <a:rPr lang="es-ES_tradnl" baseline="0" dirty="0" smtClean="0"/>
              <a:t>Arboles de decisión: su modelo tiene una representación en árbol que permite extraer patrones y reglas </a:t>
            </a:r>
            <a:r>
              <a:rPr lang="es-ES_tradnl" baseline="0" dirty="0" err="1" smtClean="0"/>
              <a:t>facilmente</a:t>
            </a:r>
            <a:endParaRPr lang="es-ES_tradnl" baseline="0" dirty="0" smtClean="0"/>
          </a:p>
          <a:p>
            <a:r>
              <a:rPr lang="es-ES_tradnl" baseline="0" dirty="0" smtClean="0"/>
              <a:t>Redes bayesianas: representan relaciones de dependencia e independencia </a:t>
            </a:r>
            <a:r>
              <a:rPr lang="es-ES_tradnl" baseline="0" dirty="0" err="1" smtClean="0"/>
              <a:t>probabilistica</a:t>
            </a:r>
            <a:r>
              <a:rPr lang="es-ES_tradnl" baseline="0" dirty="0" smtClean="0"/>
              <a:t>.</a:t>
            </a:r>
          </a:p>
          <a:p>
            <a:r>
              <a:rPr lang="es-ES_tradnl" baseline="0" dirty="0" smtClean="0"/>
              <a:t>Máquina de vectores de soporte: tienen una gran fundamento matemático y </a:t>
            </a:r>
            <a:r>
              <a:rPr lang="es-ES_tradnl" baseline="0" dirty="0" err="1" smtClean="0"/>
              <a:t>geometrico</a:t>
            </a:r>
            <a:endParaRPr lang="es-ES_tradnl" baseline="0" dirty="0" smtClean="0"/>
          </a:p>
          <a:p>
            <a:r>
              <a:rPr lang="es-ES_tradnl" baseline="0" dirty="0" smtClean="0"/>
              <a:t>Regresión logística: tiene su </a:t>
            </a:r>
            <a:r>
              <a:rPr lang="es-ES_tradnl" baseline="0" dirty="0" err="1" smtClean="0"/>
              <a:t>fudamente</a:t>
            </a:r>
            <a:r>
              <a:rPr lang="es-ES_tradnl" baseline="0" dirty="0" smtClean="0"/>
              <a:t> en las estadística y por tanto no proviene de la IA</a:t>
            </a:r>
          </a:p>
        </p:txBody>
      </p:sp>
      <p:sp>
        <p:nvSpPr>
          <p:cNvPr id="4" name="Marcador de número de diapositiva 3"/>
          <p:cNvSpPr>
            <a:spLocks noGrp="1"/>
          </p:cNvSpPr>
          <p:nvPr>
            <p:ph type="sldNum" sz="quarter" idx="10"/>
          </p:nvPr>
        </p:nvSpPr>
        <p:spPr/>
        <p:txBody>
          <a:bodyPr/>
          <a:lstStyle/>
          <a:p>
            <a:fld id="{F93199CD-3E1B-4AE6-990F-76F925F5EA9F}" type="slidenum">
              <a:rPr lang="es-ES" smtClean="0"/>
              <a:pPr/>
              <a:t>13</a:t>
            </a:fld>
            <a:endParaRPr lang="es-ES" dirty="0"/>
          </a:p>
        </p:txBody>
      </p:sp>
    </p:spTree>
    <p:extLst>
      <p:ext uri="{BB962C8B-B14F-4D97-AF65-F5344CB8AC3E}">
        <p14:creationId xmlns:p14="http://schemas.microsoft.com/office/powerpoint/2010/main" val="2070690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dirty="0" smtClean="0"/>
              <a:t>Validación cruzada: técnica utilizada para evaluar los </a:t>
            </a:r>
            <a:r>
              <a:rPr lang="es-ES_tradnl" dirty="0" err="1" smtClean="0"/>
              <a:t>resutlado</a:t>
            </a:r>
            <a:r>
              <a:rPr lang="es-ES_tradnl" dirty="0" smtClean="0"/>
              <a:t> </a:t>
            </a:r>
            <a:r>
              <a:rPr lang="es-ES_tradnl" dirty="0" err="1" smtClean="0"/>
              <a:t>sde</a:t>
            </a:r>
            <a:r>
              <a:rPr lang="es-ES_tradnl" dirty="0" smtClean="0"/>
              <a:t> un </a:t>
            </a:r>
            <a:r>
              <a:rPr lang="es-ES_tradnl" dirty="0" err="1" smtClean="0"/>
              <a:t>analisis</a:t>
            </a:r>
            <a:r>
              <a:rPr lang="es-ES_tradnl" baseline="0" dirty="0" smtClean="0"/>
              <a:t> estadístico y garantizar que son independientes de la partición entre los datos de entrenamiento y prueba.</a:t>
            </a:r>
            <a:endParaRPr lang="es-ES_tradnl" dirty="0" smtClean="0"/>
          </a:p>
          <a:p>
            <a:r>
              <a:rPr lang="es-ES_tradnl" dirty="0" smtClean="0"/>
              <a:t>AUC: el</a:t>
            </a:r>
            <a:r>
              <a:rPr lang="es-ES_tradnl" baseline="0" dirty="0" smtClean="0"/>
              <a:t> AUC que mide el </a:t>
            </a:r>
            <a:r>
              <a:rPr lang="es-ES_tradnl" baseline="0" dirty="0" err="1" smtClean="0"/>
              <a:t>area</a:t>
            </a:r>
            <a:r>
              <a:rPr lang="es-ES_tradnl" baseline="0" dirty="0" smtClean="0"/>
              <a:t> bajo la curva ROC y es una evaluación mas realista cuando la variable solamente tiene 2 estados.</a:t>
            </a:r>
          </a:p>
        </p:txBody>
      </p:sp>
      <p:sp>
        <p:nvSpPr>
          <p:cNvPr id="4" name="Marcador de número de diapositiva 3"/>
          <p:cNvSpPr>
            <a:spLocks noGrp="1"/>
          </p:cNvSpPr>
          <p:nvPr>
            <p:ph type="sldNum" sz="quarter" idx="10"/>
          </p:nvPr>
        </p:nvSpPr>
        <p:spPr/>
        <p:txBody>
          <a:bodyPr/>
          <a:lstStyle/>
          <a:p>
            <a:fld id="{F93199CD-3E1B-4AE6-990F-76F925F5EA9F}" type="slidenum">
              <a:rPr lang="es-ES" smtClean="0"/>
              <a:pPr/>
              <a:t>14</a:t>
            </a:fld>
            <a:endParaRPr lang="es-ES" dirty="0"/>
          </a:p>
        </p:txBody>
      </p:sp>
    </p:spTree>
    <p:extLst>
      <p:ext uri="{BB962C8B-B14F-4D97-AF65-F5344CB8AC3E}">
        <p14:creationId xmlns:p14="http://schemas.microsoft.com/office/powerpoint/2010/main" val="3021795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smtClean="0"/>
              <a:t>Remarcar validación cruzada</a:t>
            </a:r>
            <a:endParaRPr lang="es-ES_tradnl" dirty="0"/>
          </a:p>
        </p:txBody>
      </p:sp>
      <p:sp>
        <p:nvSpPr>
          <p:cNvPr id="4" name="Marcador de número de diapositiva 3"/>
          <p:cNvSpPr>
            <a:spLocks noGrp="1"/>
          </p:cNvSpPr>
          <p:nvPr>
            <p:ph type="sldNum" sz="quarter" idx="10"/>
          </p:nvPr>
        </p:nvSpPr>
        <p:spPr/>
        <p:txBody>
          <a:bodyPr/>
          <a:lstStyle/>
          <a:p>
            <a:fld id="{F93199CD-3E1B-4AE6-990F-76F925F5EA9F}" type="slidenum">
              <a:rPr lang="es-ES" smtClean="0"/>
              <a:pPr/>
              <a:t>22</a:t>
            </a:fld>
            <a:endParaRPr lang="es-ES" dirty="0"/>
          </a:p>
        </p:txBody>
      </p:sp>
    </p:spTree>
    <p:extLst>
      <p:ext uri="{BB962C8B-B14F-4D97-AF65-F5344CB8AC3E}">
        <p14:creationId xmlns:p14="http://schemas.microsoft.com/office/powerpoint/2010/main" val="3916774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F93199CD-3E1B-4AE6-990F-76F925F5EA9F}" type="slidenum">
              <a:rPr lang="es-ES" smtClean="0"/>
              <a:pPr/>
              <a:t>23</a:t>
            </a:fld>
            <a:endParaRPr lang="es-ES" dirty="0"/>
          </a:p>
        </p:txBody>
      </p:sp>
    </p:spTree>
    <p:extLst>
      <p:ext uri="{BB962C8B-B14F-4D97-AF65-F5344CB8AC3E}">
        <p14:creationId xmlns:p14="http://schemas.microsoft.com/office/powerpoint/2010/main" val="1167414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es-ES_tradnl" noProof="0" smtClean="0"/>
              <a:t>Clic para editar título</a:t>
            </a:r>
            <a:endParaRPr lang="es-ES" noProof="0" dirty="0"/>
          </a:p>
        </p:txBody>
      </p:sp>
      <p:sp>
        <p:nvSpPr>
          <p:cNvPr id="3" name="Subtítulo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es-ES_tradnl" noProof="0" smtClean="0"/>
              <a:t>Haga clic para modificar el estilo de subtítulo del patrón</a:t>
            </a:r>
            <a:endParaRPr lang="es-ES" noProof="0" dirty="0"/>
          </a:p>
        </p:txBody>
      </p:sp>
      <p:pic>
        <p:nvPicPr>
          <p:cNvPr id="4" name="Imagen 3" descr="imgres.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812" y="152400"/>
            <a:ext cx="1910400" cy="609600"/>
          </a:xfrm>
          <a:prstGeom prst="rect">
            <a:avLst/>
          </a:prstGeom>
        </p:spPr>
      </p:pic>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_tradnl" noProof="0" smtClean="0"/>
              <a:t>Clic para editar título</a:t>
            </a:r>
            <a:endParaRPr lang="es-ES" noProof="0" dirty="0"/>
          </a:p>
        </p:txBody>
      </p:sp>
      <p:sp>
        <p:nvSpPr>
          <p:cNvPr id="3" name="Marcador de posición de texto vertical 2"/>
          <p:cNvSpPr>
            <a:spLocks noGrp="1"/>
          </p:cNvSpPr>
          <p:nvPr>
            <p:ph type="body" orient="vert" idx="1"/>
          </p:nvPr>
        </p:nvSpPr>
        <p:spPr/>
        <p:txBody>
          <a:bodyPr vert="eaVert" rtlCol="0"/>
          <a:lstStyle/>
          <a:p>
            <a:pPr lvl="0" rtl="0"/>
            <a:r>
              <a:rPr lang="es-ES_tradnl" noProof="0" smtClean="0"/>
              <a:t>Haga clic para modificar el estilo de texto del patrón</a:t>
            </a:r>
          </a:p>
          <a:p>
            <a:pPr lvl="1" rtl="0"/>
            <a:r>
              <a:rPr lang="es-ES_tradnl" noProof="0" smtClean="0"/>
              <a:t>Segundo nivel</a:t>
            </a:r>
          </a:p>
          <a:p>
            <a:pPr lvl="2" rtl="0"/>
            <a:r>
              <a:rPr lang="es-ES_tradnl" noProof="0" smtClean="0"/>
              <a:t>Tercer nivel</a:t>
            </a:r>
          </a:p>
          <a:p>
            <a:pPr lvl="3" rtl="0"/>
            <a:r>
              <a:rPr lang="es-ES_tradnl" noProof="0" smtClean="0"/>
              <a:t>Cuarto nivel</a:t>
            </a:r>
          </a:p>
          <a:p>
            <a:pPr lvl="4" rtl="0"/>
            <a:r>
              <a:rPr lang="es-ES_tradnl" noProof="0" smtClean="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endParaRPr lang="es-ES" dirty="0"/>
          </a:p>
        </p:txBody>
      </p:sp>
      <p:sp>
        <p:nvSpPr>
          <p:cNvPr id="5" name="Marcador de posición de pie de página 4"/>
          <p:cNvSpPr>
            <a:spLocks noGrp="1"/>
          </p:cNvSpPr>
          <p:nvPr>
            <p:ph type="ftr" sz="quarter" idx="11"/>
          </p:nvPr>
        </p:nvSpPr>
        <p:spPr/>
        <p:txBody>
          <a:bodyPr rtlCol="0"/>
          <a:lstStyle/>
          <a:p>
            <a:pPr rtl="0"/>
            <a:r>
              <a:rPr lang="es-ES" noProof="0" smtClean="0"/>
              <a:t>Detección de ataques de Denegación de Servicio usando técnicas de clasificación supervisada</a:t>
            </a:r>
            <a:endParaRPr lang="es-ES" noProof="0" dirty="0"/>
          </a:p>
        </p:txBody>
      </p:sp>
      <p:sp>
        <p:nvSpPr>
          <p:cNvPr id="6" name="Marcador de posición de número de diapositiva 5"/>
          <p:cNvSpPr>
            <a:spLocks noGrp="1"/>
          </p:cNvSpPr>
          <p:nvPr>
            <p:ph type="sldNum" sz="quarter" idx="12"/>
          </p:nvPr>
        </p:nvSpPr>
        <p:spPr/>
        <p:txBody>
          <a:bodyPr rtlCol="0"/>
          <a:lstStyle/>
          <a:p>
            <a:fld id="{2A013F82-EE5E-44EE-A61D-E31C6657F26F}" type="slidenum">
              <a:rPr lang="es-ES" smtClean="0"/>
              <a:pPr/>
              <a:t>‹Nr.›</a:t>
            </a:fld>
            <a:r>
              <a:rPr lang="es-ES" dirty="0" smtClean="0"/>
              <a:t>/27</a:t>
            </a:r>
            <a:endParaRPr lang="es-ES" dirty="0"/>
          </a:p>
        </p:txBody>
      </p:sp>
      <p:pic>
        <p:nvPicPr>
          <p:cNvPr id="7" name="Imagen 6" descr="imgre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0812" y="152400"/>
            <a:ext cx="1910400" cy="609600"/>
          </a:xfrm>
          <a:prstGeom prst="rect">
            <a:avLst/>
          </a:prstGeom>
        </p:spPr>
      </p:pic>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142412" y="381001"/>
            <a:ext cx="1524001" cy="5638800"/>
          </a:xfrm>
        </p:spPr>
        <p:txBody>
          <a:bodyPr vert="eaVert" rtlCol="0"/>
          <a:lstStyle/>
          <a:p>
            <a:pPr rtl="0"/>
            <a:r>
              <a:rPr lang="es-ES_tradnl" noProof="0" smtClean="0"/>
              <a:t>Clic para editar título</a:t>
            </a:r>
            <a:endParaRPr lang="es-ES" noProof="0" dirty="0"/>
          </a:p>
        </p:txBody>
      </p:sp>
      <p:sp>
        <p:nvSpPr>
          <p:cNvPr id="3" name="Marcador de posición de texto vertical 2"/>
          <p:cNvSpPr>
            <a:spLocks noGrp="1"/>
          </p:cNvSpPr>
          <p:nvPr>
            <p:ph type="body" orient="vert" idx="1"/>
          </p:nvPr>
        </p:nvSpPr>
        <p:spPr>
          <a:xfrm>
            <a:off x="1522412" y="381001"/>
            <a:ext cx="7391399" cy="5638800"/>
          </a:xfrm>
        </p:spPr>
        <p:txBody>
          <a:bodyPr vert="eaVert" rtlCol="0"/>
          <a:lstStyle/>
          <a:p>
            <a:pPr lvl="0" rtl="0"/>
            <a:r>
              <a:rPr lang="es-ES_tradnl" noProof="0" smtClean="0"/>
              <a:t>Haga clic para modificar el estilo de texto del patrón</a:t>
            </a:r>
          </a:p>
          <a:p>
            <a:pPr lvl="1" rtl="0"/>
            <a:r>
              <a:rPr lang="es-ES_tradnl" noProof="0" smtClean="0"/>
              <a:t>Segundo nivel</a:t>
            </a:r>
          </a:p>
          <a:p>
            <a:pPr lvl="2" rtl="0"/>
            <a:r>
              <a:rPr lang="es-ES_tradnl" noProof="0" smtClean="0"/>
              <a:t>Tercer nivel</a:t>
            </a:r>
          </a:p>
          <a:p>
            <a:pPr lvl="3" rtl="0"/>
            <a:r>
              <a:rPr lang="es-ES_tradnl" noProof="0" smtClean="0"/>
              <a:t>Cuarto nivel</a:t>
            </a:r>
          </a:p>
          <a:p>
            <a:pPr lvl="4" rtl="0"/>
            <a:r>
              <a:rPr lang="es-ES_tradnl" noProof="0" smtClean="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endParaRPr lang="es-ES" dirty="0"/>
          </a:p>
        </p:txBody>
      </p:sp>
      <p:sp>
        <p:nvSpPr>
          <p:cNvPr id="5" name="Marcador de posición de pie de página 4"/>
          <p:cNvSpPr>
            <a:spLocks noGrp="1"/>
          </p:cNvSpPr>
          <p:nvPr>
            <p:ph type="ftr" sz="quarter" idx="11"/>
          </p:nvPr>
        </p:nvSpPr>
        <p:spPr/>
        <p:txBody>
          <a:bodyPr rtlCol="0"/>
          <a:lstStyle/>
          <a:p>
            <a:pPr rtl="0"/>
            <a:r>
              <a:rPr lang="es-ES" noProof="0" smtClean="0"/>
              <a:t>Detección de ataques de Denegación de Servicio usando técnicas de clasificación supervisada</a:t>
            </a:r>
            <a:endParaRPr lang="es-ES" noProof="0" dirty="0"/>
          </a:p>
        </p:txBody>
      </p:sp>
      <p:sp>
        <p:nvSpPr>
          <p:cNvPr id="6" name="Marcador de posición de número de diapositiva 5"/>
          <p:cNvSpPr>
            <a:spLocks noGrp="1"/>
          </p:cNvSpPr>
          <p:nvPr>
            <p:ph type="sldNum" sz="quarter" idx="12"/>
          </p:nvPr>
        </p:nvSpPr>
        <p:spPr/>
        <p:txBody>
          <a:bodyPr rtlCol="0"/>
          <a:lstStyle/>
          <a:p>
            <a:fld id="{2A013F82-EE5E-44EE-A61D-E31C6657F26F}" type="slidenum">
              <a:rPr lang="es-ES" smtClean="0"/>
              <a:pPr/>
              <a:t>‹Nr.›</a:t>
            </a:fld>
            <a:r>
              <a:rPr lang="es-ES" dirty="0" smtClean="0"/>
              <a:t>/27</a:t>
            </a:r>
            <a:endParaRPr lang="es-ES" dirty="0"/>
          </a:p>
        </p:txBody>
      </p:sp>
      <p:pic>
        <p:nvPicPr>
          <p:cNvPr id="7" name="Imagen 6" descr="imgre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0812" y="152400"/>
            <a:ext cx="1910400" cy="609600"/>
          </a:xfrm>
          <a:prstGeom prst="rect">
            <a:avLst/>
          </a:prstGeom>
        </p:spPr>
      </p:pic>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_tradnl" noProof="0" smtClean="0"/>
              <a:t>Clic para editar título</a:t>
            </a:r>
            <a:endParaRPr lang="es-ES" noProof="0" dirty="0"/>
          </a:p>
        </p:txBody>
      </p:sp>
      <p:sp>
        <p:nvSpPr>
          <p:cNvPr id="3" name="Marcador de posición de contenido 2"/>
          <p:cNvSpPr>
            <a:spLocks noGrp="1"/>
          </p:cNvSpPr>
          <p:nvPr>
            <p:ph idx="1"/>
          </p:nvPr>
        </p:nvSpPr>
        <p:spPr/>
        <p:txBody>
          <a:bodyPr rtlCol="0"/>
          <a:lstStyle>
            <a:lvl5pPr algn="l" rtl="0">
              <a:defRPr/>
            </a:lvl5pPr>
            <a:lvl6pPr algn="l" rtl="0">
              <a:defRPr/>
            </a:lvl6pPr>
          </a:lstStyle>
          <a:p>
            <a:pPr lvl="0" rtl="0"/>
            <a:r>
              <a:rPr lang="es-ES_tradnl" noProof="0" smtClean="0"/>
              <a:t>Haga clic para modificar el estilo de texto del patrón</a:t>
            </a:r>
          </a:p>
          <a:p>
            <a:pPr lvl="1" rtl="0"/>
            <a:r>
              <a:rPr lang="es-ES_tradnl" noProof="0" smtClean="0"/>
              <a:t>Segundo nivel</a:t>
            </a:r>
          </a:p>
          <a:p>
            <a:pPr lvl="2" rtl="0"/>
            <a:r>
              <a:rPr lang="es-ES_tradnl" noProof="0" smtClean="0"/>
              <a:t>Tercer nivel</a:t>
            </a:r>
          </a:p>
          <a:p>
            <a:pPr lvl="3" rtl="0"/>
            <a:r>
              <a:rPr lang="es-ES_tradnl" noProof="0" smtClean="0"/>
              <a:t>Cuarto nivel</a:t>
            </a:r>
          </a:p>
          <a:p>
            <a:pPr lvl="4" rtl="0"/>
            <a:r>
              <a:rPr lang="es-ES_tradnl" noProof="0" smtClean="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endParaRPr lang="es-ES" dirty="0"/>
          </a:p>
        </p:txBody>
      </p:sp>
      <p:sp>
        <p:nvSpPr>
          <p:cNvPr id="5" name="Marcador de posición de pie de página 4"/>
          <p:cNvSpPr>
            <a:spLocks noGrp="1"/>
          </p:cNvSpPr>
          <p:nvPr>
            <p:ph type="ftr" sz="quarter" idx="11"/>
          </p:nvPr>
        </p:nvSpPr>
        <p:spPr/>
        <p:txBody>
          <a:bodyPr rtlCol="0"/>
          <a:lstStyle/>
          <a:p>
            <a:pPr rtl="0"/>
            <a:r>
              <a:rPr lang="es-ES" noProof="0" smtClean="0"/>
              <a:t>Detección de ataques de Denegación de Servicio usando técnicas de clasificación supervisada</a:t>
            </a:r>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smtClean="0"/>
              <a:t>‹Nr.›</a:t>
            </a:fld>
            <a:r>
              <a:rPr lang="es-ES" noProof="0" dirty="0" smtClean="0"/>
              <a:t>/27</a:t>
            </a:r>
            <a:endParaRPr lang="es-ES" noProof="0" dirty="0"/>
          </a:p>
        </p:txBody>
      </p:sp>
      <p:pic>
        <p:nvPicPr>
          <p:cNvPr id="7" name="Imagen 6" descr="imgre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0812" y="152400"/>
            <a:ext cx="1910400" cy="609600"/>
          </a:xfrm>
          <a:prstGeom prst="rect">
            <a:avLst/>
          </a:prstGeom>
        </p:spPr>
      </p:pic>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es-ES_tradnl" noProof="0" smtClean="0"/>
              <a:t>Clic para editar título</a:t>
            </a:r>
            <a:endParaRPr lang="es-ES" noProof="0" dirty="0"/>
          </a:p>
        </p:txBody>
      </p:sp>
      <p:sp>
        <p:nvSpPr>
          <p:cNvPr id="3" name="Marcador de posición de texto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es-ES_tradnl" noProof="0" smtClean="0"/>
              <a:t>Haga clic para modificar el estilo de texto del patrón</a:t>
            </a:r>
          </a:p>
        </p:txBody>
      </p:sp>
      <p:sp>
        <p:nvSpPr>
          <p:cNvPr id="4" name="Marcador de posición de fecha 3"/>
          <p:cNvSpPr>
            <a:spLocks noGrp="1"/>
          </p:cNvSpPr>
          <p:nvPr>
            <p:ph type="dt" sz="half" idx="10"/>
          </p:nvPr>
        </p:nvSpPr>
        <p:spPr/>
        <p:txBody>
          <a:bodyPr rtlCol="0"/>
          <a:lstStyle>
            <a:lvl1pPr algn="r">
              <a:defRPr/>
            </a:lvl1pPr>
          </a:lstStyle>
          <a:p>
            <a:endParaRPr lang="es-ES" dirty="0"/>
          </a:p>
        </p:txBody>
      </p:sp>
      <p:sp>
        <p:nvSpPr>
          <p:cNvPr id="5" name="Marcador de posición de pie de página 4"/>
          <p:cNvSpPr>
            <a:spLocks noGrp="1"/>
          </p:cNvSpPr>
          <p:nvPr>
            <p:ph type="ftr" sz="quarter" idx="11"/>
          </p:nvPr>
        </p:nvSpPr>
        <p:spPr/>
        <p:txBody>
          <a:bodyPr rtlCol="0"/>
          <a:lstStyle/>
          <a:p>
            <a:pPr rtl="0"/>
            <a:r>
              <a:rPr lang="es-ES" noProof="0" smtClean="0"/>
              <a:t>Detección de ataques de Denegación de Servicio usando técnicas de clasificación supervisada</a:t>
            </a:r>
            <a:endParaRPr lang="es-ES" noProof="0" dirty="0"/>
          </a:p>
        </p:txBody>
      </p:sp>
      <p:sp>
        <p:nvSpPr>
          <p:cNvPr id="6" name="Marcador de posición de número de diapositiva 5"/>
          <p:cNvSpPr>
            <a:spLocks noGrp="1"/>
          </p:cNvSpPr>
          <p:nvPr>
            <p:ph type="sldNum" sz="quarter" idx="12"/>
          </p:nvPr>
        </p:nvSpPr>
        <p:spPr/>
        <p:txBody>
          <a:bodyPr rtlCol="0"/>
          <a:lstStyle/>
          <a:p>
            <a:fld id="{2A013F82-EE5E-44EE-A61D-E31C6657F26F}" type="slidenum">
              <a:rPr lang="es-ES" smtClean="0"/>
              <a:pPr/>
              <a:t>‹Nr.›</a:t>
            </a:fld>
            <a:r>
              <a:rPr lang="es-ES" dirty="0" smtClean="0"/>
              <a:t>/27</a:t>
            </a:r>
            <a:endParaRPr lang="es-ES" dirty="0"/>
          </a:p>
        </p:txBody>
      </p:sp>
      <p:pic>
        <p:nvPicPr>
          <p:cNvPr id="7" name="Imagen 6" descr="imgres.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812" y="152400"/>
            <a:ext cx="1910400" cy="609600"/>
          </a:xfrm>
          <a:prstGeom prst="rect">
            <a:avLst/>
          </a:prstGeom>
        </p:spPr>
      </p:pic>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_tradnl" noProof="0" smtClean="0"/>
              <a:t>Clic para editar título</a:t>
            </a:r>
            <a:endParaRPr lang="es-ES" noProof="0" dirty="0"/>
          </a:p>
        </p:txBody>
      </p:sp>
      <p:sp>
        <p:nvSpPr>
          <p:cNvPr id="3" name="Marcador de posición de contenido 2"/>
          <p:cNvSpPr>
            <a:spLocks noGrp="1"/>
          </p:cNvSpPr>
          <p:nvPr>
            <p:ph sz="half" idx="1"/>
          </p:nvPr>
        </p:nvSpPr>
        <p:spPr>
          <a:xfrm>
            <a:off x="1504781" y="1905001"/>
            <a:ext cx="4419599"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_tradnl" noProof="0" smtClean="0"/>
              <a:t>Haga clic para modificar el estilo de texto del patrón</a:t>
            </a:r>
          </a:p>
          <a:p>
            <a:pPr lvl="1" rtl="0"/>
            <a:r>
              <a:rPr lang="es-ES_tradnl" noProof="0" smtClean="0"/>
              <a:t>Segundo nivel</a:t>
            </a:r>
          </a:p>
          <a:p>
            <a:pPr lvl="2" rtl="0"/>
            <a:r>
              <a:rPr lang="es-ES_tradnl" noProof="0" smtClean="0"/>
              <a:t>Tercer nivel</a:t>
            </a:r>
          </a:p>
          <a:p>
            <a:pPr lvl="3" rtl="0"/>
            <a:r>
              <a:rPr lang="es-ES_tradnl" noProof="0" smtClean="0"/>
              <a:t>Cuarto nivel</a:t>
            </a:r>
          </a:p>
          <a:p>
            <a:pPr lvl="4" rtl="0"/>
            <a:r>
              <a:rPr lang="es-ES_tradnl" noProof="0" smtClean="0"/>
              <a:t>Quinto nivel</a:t>
            </a:r>
            <a:endParaRPr lang="es-ES" noProof="0" dirty="0"/>
          </a:p>
        </p:txBody>
      </p:sp>
      <p:sp>
        <p:nvSpPr>
          <p:cNvPr id="4" name="Marcador de posición de contenido 3"/>
          <p:cNvSpPr>
            <a:spLocks noGrp="1"/>
          </p:cNvSpPr>
          <p:nvPr>
            <p:ph sz="half" idx="2"/>
          </p:nvPr>
        </p:nvSpPr>
        <p:spPr>
          <a:xfrm>
            <a:off x="6229183" y="1905001"/>
            <a:ext cx="4419600"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_tradnl" noProof="0" smtClean="0"/>
              <a:t>Haga clic para modificar el estilo de texto del patrón</a:t>
            </a:r>
          </a:p>
          <a:p>
            <a:pPr lvl="1" rtl="0"/>
            <a:r>
              <a:rPr lang="es-ES_tradnl" noProof="0" smtClean="0"/>
              <a:t>Segundo nivel</a:t>
            </a:r>
          </a:p>
          <a:p>
            <a:pPr lvl="2" rtl="0"/>
            <a:r>
              <a:rPr lang="es-ES_tradnl" noProof="0" smtClean="0"/>
              <a:t>Tercer nivel</a:t>
            </a:r>
          </a:p>
          <a:p>
            <a:pPr lvl="3" rtl="0"/>
            <a:r>
              <a:rPr lang="es-ES_tradnl" noProof="0" smtClean="0"/>
              <a:t>Cuarto nivel</a:t>
            </a:r>
          </a:p>
          <a:p>
            <a:pPr lvl="4" rtl="0"/>
            <a:r>
              <a:rPr lang="es-ES_tradnl" noProof="0" smtClean="0"/>
              <a:t>Quinto nivel</a:t>
            </a:r>
            <a:endParaRPr lang="es-ES" noProof="0" dirty="0"/>
          </a:p>
        </p:txBody>
      </p:sp>
      <p:sp>
        <p:nvSpPr>
          <p:cNvPr id="5" name="Marcador de posición de fecha 4"/>
          <p:cNvSpPr>
            <a:spLocks noGrp="1"/>
          </p:cNvSpPr>
          <p:nvPr>
            <p:ph type="dt" sz="half" idx="10"/>
          </p:nvPr>
        </p:nvSpPr>
        <p:spPr/>
        <p:txBody>
          <a:bodyPr rtlCol="0"/>
          <a:lstStyle>
            <a:lvl1pPr>
              <a:defRPr/>
            </a:lvl1pPr>
          </a:lstStyle>
          <a:p>
            <a:pPr algn="r"/>
            <a:endParaRPr lang="es-ES" dirty="0"/>
          </a:p>
        </p:txBody>
      </p:sp>
      <p:sp>
        <p:nvSpPr>
          <p:cNvPr id="6" name="Marcador de posición de pie de página 5"/>
          <p:cNvSpPr>
            <a:spLocks noGrp="1"/>
          </p:cNvSpPr>
          <p:nvPr>
            <p:ph type="ftr" sz="quarter" idx="11"/>
          </p:nvPr>
        </p:nvSpPr>
        <p:spPr/>
        <p:txBody>
          <a:bodyPr rtlCol="0"/>
          <a:lstStyle/>
          <a:p>
            <a:pPr rtl="0"/>
            <a:r>
              <a:rPr lang="es-ES" noProof="0" smtClean="0"/>
              <a:t>Detección de ataques de Denegación de Servicio usando técnicas de clasificación supervisada</a:t>
            </a:r>
            <a:endParaRPr lang="es-ES" noProof="0" dirty="0"/>
          </a:p>
        </p:txBody>
      </p:sp>
      <p:sp>
        <p:nvSpPr>
          <p:cNvPr id="7" name="Marcador de posición de número de diapositiva 6"/>
          <p:cNvSpPr>
            <a:spLocks noGrp="1"/>
          </p:cNvSpPr>
          <p:nvPr>
            <p:ph type="sldNum" sz="quarter" idx="12"/>
          </p:nvPr>
        </p:nvSpPr>
        <p:spPr/>
        <p:txBody>
          <a:bodyPr rtlCol="0"/>
          <a:lstStyle/>
          <a:p>
            <a:fld id="{2A013F82-EE5E-44EE-A61D-E31C6657F26F}" type="slidenum">
              <a:rPr lang="es-ES" smtClean="0"/>
              <a:pPr/>
              <a:t>‹Nr.›</a:t>
            </a:fld>
            <a:r>
              <a:rPr lang="es-ES" dirty="0" smtClean="0"/>
              <a:t>/27</a:t>
            </a:r>
            <a:endParaRPr lang="es-ES" dirty="0"/>
          </a:p>
        </p:txBody>
      </p:sp>
      <p:pic>
        <p:nvPicPr>
          <p:cNvPr id="8" name="Imagen 7" descr="imgre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0812" y="152400"/>
            <a:ext cx="1910400" cy="609600"/>
          </a:xfrm>
          <a:prstGeom prst="rect">
            <a:avLst/>
          </a:prstGeom>
        </p:spPr>
      </p:pic>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lgn="l" rtl="0">
              <a:defRPr/>
            </a:lvl1pPr>
          </a:lstStyle>
          <a:p>
            <a:pPr rtl="0"/>
            <a:r>
              <a:rPr lang="es-ES_tradnl" noProof="0" smtClean="0"/>
              <a:t>Clic para editar título</a:t>
            </a:r>
            <a:endParaRPr lang="es-ES" noProof="0" dirty="0"/>
          </a:p>
        </p:txBody>
      </p:sp>
      <p:sp>
        <p:nvSpPr>
          <p:cNvPr id="3" name="Marcador de posición de texto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es-ES_tradnl" noProof="0" smtClean="0"/>
              <a:t>Haga clic para modificar el estilo de texto del patrón</a:t>
            </a:r>
          </a:p>
        </p:txBody>
      </p:sp>
      <p:sp>
        <p:nvSpPr>
          <p:cNvPr id="4" name="Marcador de posición de contenido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_tradnl" noProof="0" smtClean="0"/>
              <a:t>Haga clic para modificar el estilo de texto del patrón</a:t>
            </a:r>
          </a:p>
          <a:p>
            <a:pPr lvl="1" rtl="0"/>
            <a:r>
              <a:rPr lang="es-ES_tradnl" noProof="0" smtClean="0"/>
              <a:t>Segundo nivel</a:t>
            </a:r>
          </a:p>
          <a:p>
            <a:pPr lvl="2" rtl="0"/>
            <a:r>
              <a:rPr lang="es-ES_tradnl" noProof="0" smtClean="0"/>
              <a:t>Tercer nivel</a:t>
            </a:r>
          </a:p>
          <a:p>
            <a:pPr lvl="3" rtl="0"/>
            <a:r>
              <a:rPr lang="es-ES_tradnl" noProof="0" smtClean="0"/>
              <a:t>Cuarto nivel</a:t>
            </a:r>
          </a:p>
          <a:p>
            <a:pPr lvl="4" rtl="0"/>
            <a:r>
              <a:rPr lang="es-ES_tradnl" noProof="0" smtClean="0"/>
              <a:t>Quinto nivel</a:t>
            </a:r>
            <a:endParaRPr lang="es-ES" noProof="0" dirty="0"/>
          </a:p>
        </p:txBody>
      </p:sp>
      <p:sp>
        <p:nvSpPr>
          <p:cNvPr id="5" name="Marcador de posición de texto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es-ES_tradnl" noProof="0" smtClean="0"/>
              <a:t>Haga clic para modificar el estilo de texto del patrón</a:t>
            </a:r>
          </a:p>
        </p:txBody>
      </p:sp>
      <p:sp>
        <p:nvSpPr>
          <p:cNvPr id="6" name="Marcador de posición de contenido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_tradnl" noProof="0" smtClean="0"/>
              <a:t>Haga clic para modificar el estilo de texto del patrón</a:t>
            </a:r>
          </a:p>
          <a:p>
            <a:pPr lvl="1" rtl="0"/>
            <a:r>
              <a:rPr lang="es-ES_tradnl" noProof="0" smtClean="0"/>
              <a:t>Segundo nivel</a:t>
            </a:r>
          </a:p>
          <a:p>
            <a:pPr lvl="2" rtl="0"/>
            <a:r>
              <a:rPr lang="es-ES_tradnl" noProof="0" smtClean="0"/>
              <a:t>Tercer nivel</a:t>
            </a:r>
          </a:p>
          <a:p>
            <a:pPr lvl="3" rtl="0"/>
            <a:r>
              <a:rPr lang="es-ES_tradnl" noProof="0" smtClean="0"/>
              <a:t>Cuarto nivel</a:t>
            </a:r>
          </a:p>
          <a:p>
            <a:pPr lvl="4" rtl="0"/>
            <a:r>
              <a:rPr lang="es-ES_tradnl" noProof="0" smtClean="0"/>
              <a:t>Quinto nivel</a:t>
            </a:r>
            <a:endParaRPr lang="es-ES" noProof="0" dirty="0"/>
          </a:p>
        </p:txBody>
      </p:sp>
      <p:sp>
        <p:nvSpPr>
          <p:cNvPr id="7" name="Marcador de posición de fecha 6"/>
          <p:cNvSpPr>
            <a:spLocks noGrp="1"/>
          </p:cNvSpPr>
          <p:nvPr>
            <p:ph type="dt" sz="half" idx="10"/>
          </p:nvPr>
        </p:nvSpPr>
        <p:spPr/>
        <p:txBody>
          <a:bodyPr rtlCol="0"/>
          <a:lstStyle>
            <a:lvl1pPr algn="r">
              <a:defRPr/>
            </a:lvl1pPr>
          </a:lstStyle>
          <a:p>
            <a:endParaRPr lang="es-ES" dirty="0"/>
          </a:p>
        </p:txBody>
      </p:sp>
      <p:sp>
        <p:nvSpPr>
          <p:cNvPr id="8" name="Marcador de posición de pie de página 7"/>
          <p:cNvSpPr>
            <a:spLocks noGrp="1"/>
          </p:cNvSpPr>
          <p:nvPr>
            <p:ph type="ftr" sz="quarter" idx="11"/>
          </p:nvPr>
        </p:nvSpPr>
        <p:spPr/>
        <p:txBody>
          <a:bodyPr rtlCol="0"/>
          <a:lstStyle/>
          <a:p>
            <a:pPr rtl="0"/>
            <a:r>
              <a:rPr lang="es-ES" noProof="0" smtClean="0"/>
              <a:t>Detección de ataques de Denegación de Servicio usando técnicas de clasificación supervisada</a:t>
            </a:r>
            <a:endParaRPr lang="es-ES" noProof="0" dirty="0"/>
          </a:p>
        </p:txBody>
      </p:sp>
      <p:sp>
        <p:nvSpPr>
          <p:cNvPr id="9" name="Marcador de posición de número de diapositiva 8"/>
          <p:cNvSpPr>
            <a:spLocks noGrp="1"/>
          </p:cNvSpPr>
          <p:nvPr>
            <p:ph type="sldNum" sz="quarter" idx="12"/>
          </p:nvPr>
        </p:nvSpPr>
        <p:spPr/>
        <p:txBody>
          <a:bodyPr rtlCol="0"/>
          <a:lstStyle/>
          <a:p>
            <a:fld id="{2A013F82-EE5E-44EE-A61D-E31C6657F26F}" type="slidenum">
              <a:rPr lang="es-ES" smtClean="0"/>
              <a:pPr/>
              <a:t>‹Nr.›</a:t>
            </a:fld>
            <a:r>
              <a:rPr lang="es-ES" dirty="0" smtClean="0"/>
              <a:t>/27</a:t>
            </a:r>
            <a:endParaRPr lang="es-ES" dirty="0"/>
          </a:p>
        </p:txBody>
      </p:sp>
      <p:pic>
        <p:nvPicPr>
          <p:cNvPr id="10" name="Imagen 9" descr="imgre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0812" y="152400"/>
            <a:ext cx="1910400" cy="609600"/>
          </a:xfrm>
          <a:prstGeom prst="rect">
            <a:avLst/>
          </a:prstGeom>
        </p:spPr>
      </p:pic>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_tradnl" noProof="0" smtClean="0"/>
              <a:t>Clic para editar título</a:t>
            </a:r>
            <a:endParaRPr lang="es-ES" noProof="0" dirty="0"/>
          </a:p>
        </p:txBody>
      </p:sp>
      <p:sp>
        <p:nvSpPr>
          <p:cNvPr id="3" name="Marcador de posición de fecha 2"/>
          <p:cNvSpPr>
            <a:spLocks noGrp="1"/>
          </p:cNvSpPr>
          <p:nvPr>
            <p:ph type="dt" sz="half" idx="10"/>
          </p:nvPr>
        </p:nvSpPr>
        <p:spPr/>
        <p:txBody>
          <a:bodyPr rtlCol="0"/>
          <a:lstStyle>
            <a:lvl1pPr algn="r">
              <a:defRPr/>
            </a:lvl1pPr>
          </a:lstStyle>
          <a:p>
            <a:endParaRPr lang="es-ES" dirty="0"/>
          </a:p>
        </p:txBody>
      </p:sp>
      <p:sp>
        <p:nvSpPr>
          <p:cNvPr id="4" name="Marcador de posición de pie de página 3"/>
          <p:cNvSpPr>
            <a:spLocks noGrp="1"/>
          </p:cNvSpPr>
          <p:nvPr>
            <p:ph type="ftr" sz="quarter" idx="11"/>
          </p:nvPr>
        </p:nvSpPr>
        <p:spPr/>
        <p:txBody>
          <a:bodyPr rtlCol="0"/>
          <a:lstStyle/>
          <a:p>
            <a:pPr rtl="0"/>
            <a:r>
              <a:rPr lang="es-ES" noProof="0" smtClean="0"/>
              <a:t>Detección de ataques de Denegación de Servicio usando técnicas de clasificación supervisada</a:t>
            </a:r>
            <a:endParaRPr lang="es-ES" noProof="0" dirty="0"/>
          </a:p>
        </p:txBody>
      </p:sp>
      <p:sp>
        <p:nvSpPr>
          <p:cNvPr id="5" name="Marcador de posición de número de diapositiva 4"/>
          <p:cNvSpPr>
            <a:spLocks noGrp="1"/>
          </p:cNvSpPr>
          <p:nvPr>
            <p:ph type="sldNum" sz="quarter" idx="12"/>
          </p:nvPr>
        </p:nvSpPr>
        <p:spPr/>
        <p:txBody>
          <a:bodyPr rtlCol="0"/>
          <a:lstStyle/>
          <a:p>
            <a:fld id="{2A013F82-EE5E-44EE-A61D-E31C6657F26F}" type="slidenum">
              <a:rPr lang="es-ES" smtClean="0"/>
              <a:pPr/>
              <a:t>‹Nr.›</a:t>
            </a:fld>
            <a:r>
              <a:rPr lang="es-ES" dirty="0" smtClean="0"/>
              <a:t>/27</a:t>
            </a:r>
            <a:endParaRPr lang="es-ES" dirty="0"/>
          </a:p>
        </p:txBody>
      </p:sp>
      <p:pic>
        <p:nvPicPr>
          <p:cNvPr id="6" name="Imagen 5" descr="imgre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0812" y="152400"/>
            <a:ext cx="1910400" cy="609600"/>
          </a:xfrm>
          <a:prstGeom prst="rect">
            <a:avLst/>
          </a:prstGeom>
        </p:spPr>
      </p:pic>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2"/>
        </a:solidFill>
        <a:effectLst/>
      </p:bgPr>
    </p:bg>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lvl1pPr algn="r">
              <a:defRPr/>
            </a:lvl1pPr>
          </a:lstStyle>
          <a:p>
            <a:endParaRPr lang="es-ES" dirty="0"/>
          </a:p>
        </p:txBody>
      </p:sp>
      <p:sp>
        <p:nvSpPr>
          <p:cNvPr id="3" name="Marcador de posición de pie de página 2"/>
          <p:cNvSpPr>
            <a:spLocks noGrp="1"/>
          </p:cNvSpPr>
          <p:nvPr>
            <p:ph type="ftr" sz="quarter" idx="11"/>
          </p:nvPr>
        </p:nvSpPr>
        <p:spPr/>
        <p:txBody>
          <a:bodyPr rtlCol="0"/>
          <a:lstStyle/>
          <a:p>
            <a:pPr rtl="0"/>
            <a:r>
              <a:rPr lang="es-ES" noProof="0" smtClean="0"/>
              <a:t>Detección de ataques de Denegación de Servicio usando técnicas de clasificación supervisada</a:t>
            </a:r>
            <a:endParaRPr lang="es-ES" noProof="0" dirty="0"/>
          </a:p>
        </p:txBody>
      </p:sp>
      <p:sp>
        <p:nvSpPr>
          <p:cNvPr id="4" name="Marcador de posición de número de diapositiva 3"/>
          <p:cNvSpPr>
            <a:spLocks noGrp="1"/>
          </p:cNvSpPr>
          <p:nvPr>
            <p:ph type="sldNum" sz="quarter" idx="12"/>
          </p:nvPr>
        </p:nvSpPr>
        <p:spPr/>
        <p:txBody>
          <a:bodyPr rtlCol="0"/>
          <a:lstStyle/>
          <a:p>
            <a:fld id="{2A013F82-EE5E-44EE-A61D-E31C6657F26F}" type="slidenum">
              <a:rPr lang="es-ES" smtClean="0"/>
              <a:pPr/>
              <a:t>‹Nr.›</a:t>
            </a:fld>
            <a:r>
              <a:rPr lang="es-ES" dirty="0" smtClean="0"/>
              <a:t>/27</a:t>
            </a:r>
            <a:endParaRPr lang="es-ES" dirty="0"/>
          </a:p>
        </p:txBody>
      </p:sp>
      <p:pic>
        <p:nvPicPr>
          <p:cNvPr id="5" name="Imagen 4" descr="imgre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0812" y="152400"/>
            <a:ext cx="1910400" cy="609600"/>
          </a:xfrm>
          <a:prstGeom prst="rect">
            <a:avLst/>
          </a:prstGeom>
        </p:spPr>
      </p:pic>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es-ES_tradnl" noProof="0" smtClean="0"/>
              <a:t>Clic para editar título</a:t>
            </a:r>
            <a:endParaRPr lang="es-ES" noProof="0" dirty="0"/>
          </a:p>
        </p:txBody>
      </p:sp>
      <p:sp>
        <p:nvSpPr>
          <p:cNvPr id="3" name="Marcador de posición de contenido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_tradnl" noProof="0" smtClean="0"/>
              <a:t>Haga clic para modificar el estilo de texto del patrón</a:t>
            </a:r>
          </a:p>
          <a:p>
            <a:pPr lvl="1" rtl="0"/>
            <a:r>
              <a:rPr lang="es-ES_tradnl" noProof="0" smtClean="0"/>
              <a:t>Segundo nivel</a:t>
            </a:r>
          </a:p>
          <a:p>
            <a:pPr lvl="2" rtl="0"/>
            <a:r>
              <a:rPr lang="es-ES_tradnl" noProof="0" smtClean="0"/>
              <a:t>Tercer nivel</a:t>
            </a:r>
          </a:p>
          <a:p>
            <a:pPr lvl="3" rtl="0"/>
            <a:r>
              <a:rPr lang="es-ES_tradnl" noProof="0" smtClean="0"/>
              <a:t>Cuarto nivel</a:t>
            </a:r>
          </a:p>
          <a:p>
            <a:pPr lvl="4" rtl="0"/>
            <a:r>
              <a:rPr lang="es-ES_tradnl" noProof="0" smtClean="0"/>
              <a:t>Quinto nivel</a:t>
            </a:r>
            <a:endParaRPr lang="es-ES" noProof="0" dirty="0"/>
          </a:p>
        </p:txBody>
      </p:sp>
      <p:sp>
        <p:nvSpPr>
          <p:cNvPr id="4" name="Marcador de posición de texto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es-ES_tradnl" noProof="0" smtClean="0"/>
              <a:t>Haga clic para modificar el estilo de texto del patrón</a:t>
            </a:r>
          </a:p>
        </p:txBody>
      </p:sp>
      <p:sp>
        <p:nvSpPr>
          <p:cNvPr id="5" name="Marcador de posición de fecha 4"/>
          <p:cNvSpPr>
            <a:spLocks noGrp="1"/>
          </p:cNvSpPr>
          <p:nvPr>
            <p:ph type="dt" sz="half" idx="10"/>
          </p:nvPr>
        </p:nvSpPr>
        <p:spPr/>
        <p:txBody>
          <a:bodyPr rtlCol="0"/>
          <a:lstStyle>
            <a:lvl1pPr algn="r">
              <a:defRPr/>
            </a:lvl1pPr>
          </a:lstStyle>
          <a:p>
            <a:endParaRPr lang="es-ES" dirty="0"/>
          </a:p>
        </p:txBody>
      </p:sp>
      <p:sp>
        <p:nvSpPr>
          <p:cNvPr id="6" name="Marcador de posición de pie de página 5"/>
          <p:cNvSpPr>
            <a:spLocks noGrp="1"/>
          </p:cNvSpPr>
          <p:nvPr>
            <p:ph type="ftr" sz="quarter" idx="11"/>
          </p:nvPr>
        </p:nvSpPr>
        <p:spPr/>
        <p:txBody>
          <a:bodyPr rtlCol="0"/>
          <a:lstStyle/>
          <a:p>
            <a:pPr rtl="0"/>
            <a:r>
              <a:rPr lang="es-ES" noProof="0" smtClean="0"/>
              <a:t>Detección de ataques de Denegación de Servicio usando técnicas de clasificación supervisada</a:t>
            </a:r>
            <a:endParaRPr lang="es-ES" noProof="0" dirty="0"/>
          </a:p>
        </p:txBody>
      </p:sp>
      <p:sp>
        <p:nvSpPr>
          <p:cNvPr id="7" name="Marcador de posición de número de diapositiva 6"/>
          <p:cNvSpPr>
            <a:spLocks noGrp="1"/>
          </p:cNvSpPr>
          <p:nvPr>
            <p:ph type="sldNum" sz="quarter" idx="12"/>
          </p:nvPr>
        </p:nvSpPr>
        <p:spPr/>
        <p:txBody>
          <a:bodyPr rtlCol="0"/>
          <a:lstStyle/>
          <a:p>
            <a:fld id="{2A013F82-EE5E-44EE-A61D-E31C6657F26F}" type="slidenum">
              <a:rPr lang="es-ES" smtClean="0"/>
              <a:pPr/>
              <a:t>‹Nr.›</a:t>
            </a:fld>
            <a:r>
              <a:rPr lang="es-ES" dirty="0" smtClean="0"/>
              <a:t>/27</a:t>
            </a:r>
            <a:endParaRPr lang="es-ES" dirty="0"/>
          </a:p>
        </p:txBody>
      </p:sp>
      <p:pic>
        <p:nvPicPr>
          <p:cNvPr id="8" name="Imagen 7" descr="imgres.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812" y="152400"/>
            <a:ext cx="1910400" cy="609600"/>
          </a:xfrm>
          <a:prstGeom prst="rect">
            <a:avLst/>
          </a:prstGeom>
        </p:spPr>
      </p:pic>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posición de imagen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es-ES_tradnl" noProof="0" smtClean="0"/>
              <a:t>Arrastre la imagen al marcador de posición o haga clic en el icono para agregar</a:t>
            </a:r>
            <a:endParaRPr lang="es-ES" noProof="0" dirty="0"/>
          </a:p>
        </p:txBody>
      </p:sp>
      <p:sp>
        <p:nvSpPr>
          <p:cNvPr id="2" name="Título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es-ES_tradnl" noProof="0" smtClean="0"/>
              <a:t>Clic para editar título</a:t>
            </a:r>
            <a:endParaRPr lang="es-ES" noProof="0" dirty="0"/>
          </a:p>
        </p:txBody>
      </p:sp>
      <p:sp>
        <p:nvSpPr>
          <p:cNvPr id="4" name="Marcador de posición de texto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es-ES_tradnl" noProof="0" smtClean="0"/>
              <a:t>Haga clic para modificar el estilo de texto del patrón</a:t>
            </a:r>
          </a:p>
        </p:txBody>
      </p:sp>
      <p:sp>
        <p:nvSpPr>
          <p:cNvPr id="5" name="Marcador de posición de fecha 4"/>
          <p:cNvSpPr>
            <a:spLocks noGrp="1"/>
          </p:cNvSpPr>
          <p:nvPr>
            <p:ph type="dt" sz="half" idx="10"/>
          </p:nvPr>
        </p:nvSpPr>
        <p:spPr/>
        <p:txBody>
          <a:bodyPr rtlCol="0"/>
          <a:lstStyle>
            <a:lvl1pPr algn="r">
              <a:defRPr/>
            </a:lvl1pPr>
          </a:lstStyle>
          <a:p>
            <a:endParaRPr lang="es-ES" dirty="0"/>
          </a:p>
        </p:txBody>
      </p:sp>
      <p:sp>
        <p:nvSpPr>
          <p:cNvPr id="6" name="Marcador de posición de pie de página 5"/>
          <p:cNvSpPr>
            <a:spLocks noGrp="1"/>
          </p:cNvSpPr>
          <p:nvPr>
            <p:ph type="ftr" sz="quarter" idx="11"/>
          </p:nvPr>
        </p:nvSpPr>
        <p:spPr/>
        <p:txBody>
          <a:bodyPr rtlCol="0"/>
          <a:lstStyle/>
          <a:p>
            <a:pPr rtl="0"/>
            <a:r>
              <a:rPr lang="es-ES" noProof="0" smtClean="0"/>
              <a:t>Detección de ataques de Denegación de Servicio usando técnicas de clasificación supervisada</a:t>
            </a:r>
            <a:endParaRPr lang="es-ES" noProof="0" dirty="0"/>
          </a:p>
        </p:txBody>
      </p:sp>
      <p:sp>
        <p:nvSpPr>
          <p:cNvPr id="7" name="Marcador de posición de número de diapositiva 6"/>
          <p:cNvSpPr>
            <a:spLocks noGrp="1"/>
          </p:cNvSpPr>
          <p:nvPr>
            <p:ph type="sldNum" sz="quarter" idx="12"/>
          </p:nvPr>
        </p:nvSpPr>
        <p:spPr/>
        <p:txBody>
          <a:bodyPr rtlCol="0"/>
          <a:lstStyle/>
          <a:p>
            <a:fld id="{2A013F82-EE5E-44EE-A61D-E31C6657F26F}" type="slidenum">
              <a:rPr lang="es-ES" smtClean="0"/>
              <a:pPr/>
              <a:t>‹Nr.›</a:t>
            </a:fld>
            <a:r>
              <a:rPr lang="es-ES" dirty="0" smtClean="0"/>
              <a:t>/</a:t>
            </a:r>
            <a:r>
              <a:rPr lang="es-ES" noProof="0" dirty="0" smtClean="0"/>
              <a:t>27</a:t>
            </a:r>
            <a:endParaRPr lang="es-ES" dirty="0"/>
          </a:p>
        </p:txBody>
      </p:sp>
      <p:pic>
        <p:nvPicPr>
          <p:cNvPr id="8" name="Imagen 7" descr="imgres.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812" y="152400"/>
            <a:ext cx="1910400" cy="609600"/>
          </a:xfrm>
          <a:prstGeom prst="rect">
            <a:avLst/>
          </a:prstGeom>
        </p:spPr>
      </p:pic>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fecha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algn="r"/>
            <a:endParaRPr lang="es-ES" dirty="0"/>
          </a:p>
        </p:txBody>
      </p:sp>
      <p:sp>
        <p:nvSpPr>
          <p:cNvPr id="5" name="Marcador de posición de pie de página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r>
              <a:rPr lang="es-ES" dirty="0" smtClean="0"/>
              <a:t>Detección de ataques de Denegación de Servicio usando técnicas de clasificación supervisada</a:t>
            </a:r>
            <a:endParaRPr lang="es-ES" dirty="0"/>
          </a:p>
        </p:txBody>
      </p:sp>
      <p:sp>
        <p:nvSpPr>
          <p:cNvPr id="6" name="Marcador de posición de número de diapositiva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2A013F82-EE5E-44EE-A61D-E31C6657F26F}" type="slidenum">
              <a:rPr lang="es-ES" smtClean="0"/>
              <a:pPr/>
              <a:t>‹Nr.›</a:t>
            </a:fld>
            <a:r>
              <a:rPr lang="es-ES" dirty="0" smtClean="0"/>
              <a:t>/27</a:t>
            </a:r>
            <a:endParaRPr lang="es-ES" dirty="0" smtClean="0"/>
          </a:p>
        </p:txBody>
      </p:sp>
      <p:pic>
        <p:nvPicPr>
          <p:cNvPr id="7" name="Imagen 6" descr="imgre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0812" y="152400"/>
            <a:ext cx="1910400" cy="609600"/>
          </a:xfrm>
          <a:prstGeom prst="rect">
            <a:avLst/>
          </a:prstGeom>
        </p:spPr>
      </p:pic>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11" Type="http://schemas.openxmlformats.org/officeDocument/2006/relationships/oleObject" Target="../embeddings/oleObject4.bin"/><Relationship Id="rId12" Type="http://schemas.openxmlformats.org/officeDocument/2006/relationships/image" Target="../media/image17.emf"/><Relationship Id="rId1" Type="http://schemas.openxmlformats.org/officeDocument/2006/relationships/vmlDrawing" Target="../drawings/vmlDrawing1.vml"/><Relationship Id="rId2" Type="http://schemas.openxmlformats.org/officeDocument/2006/relationships/slideLayout" Target="../slideLayouts/slideLayout5.xml"/><Relationship Id="rId3" Type="http://schemas.openxmlformats.org/officeDocument/2006/relationships/notesSlide" Target="../notesSlides/notesSlide2.xml"/><Relationship Id="rId4" Type="http://schemas.openxmlformats.org/officeDocument/2006/relationships/oleObject" Target="../embeddings/oleObject1.bin"/><Relationship Id="rId5" Type="http://schemas.openxmlformats.org/officeDocument/2006/relationships/image" Target="../media/image14.emf"/><Relationship Id="rId6" Type="http://schemas.openxmlformats.org/officeDocument/2006/relationships/oleObject" Target="../embeddings/oleObject2.bin"/><Relationship Id="rId7" Type="http://schemas.openxmlformats.org/officeDocument/2006/relationships/image" Target="../media/image15.emf"/><Relationship Id="rId8" Type="http://schemas.openxmlformats.org/officeDocument/2006/relationships/image" Target="../media/image18.jpg"/><Relationship Id="rId9" Type="http://schemas.openxmlformats.org/officeDocument/2006/relationships/oleObject" Target="../embeddings/oleObject3.bin"/><Relationship Id="rId10" Type="http://schemas.openxmlformats.org/officeDocument/2006/relationships/image" Target="../media/image16.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diagramData" Target="../diagrams/data3.xml"/><Relationship Id="rId8" Type="http://schemas.openxmlformats.org/officeDocument/2006/relationships/diagramLayout" Target="../diagrams/layout3.xml"/><Relationship Id="rId9" Type="http://schemas.openxmlformats.org/officeDocument/2006/relationships/diagramQuickStyle" Target="../diagrams/quickStyle3.xml"/><Relationship Id="rId10" Type="http://schemas.openxmlformats.org/officeDocument/2006/relationships/diagramColors" Target="../diagrams/colors3.xml"/><Relationship Id="rId11" Type="http://schemas.microsoft.com/office/2007/relationships/diagramDrawing" Target="../diagrams/drawing3.xml"/><Relationship Id="rId1" Type="http://schemas.openxmlformats.org/officeDocument/2006/relationships/slideLayout" Target="../slideLayouts/slideLayout10.xml"/><Relationship Id="rId2" Type="http://schemas.openxmlformats.org/officeDocument/2006/relationships/diagramData" Target="../diagrams/data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4.jp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10.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0.xml"/><Relationship Id="rId2"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jpg"/><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1293812" y="685800"/>
            <a:ext cx="7924798" cy="1600200"/>
          </a:xfrm>
        </p:spPr>
        <p:txBody>
          <a:bodyPr rtlCol="0">
            <a:normAutofit/>
          </a:bodyPr>
          <a:lstStyle/>
          <a:p>
            <a:pPr algn="ctr" rtl="0"/>
            <a:r>
              <a:rPr lang="es-ES" sz="3600" b="1" dirty="0" smtClean="0"/>
              <a:t>Detección de Ataques de Denegación de Servicio usando técnicas de clasificación supervisada</a:t>
            </a:r>
            <a:endParaRPr lang="es-ES" sz="3600" b="1" dirty="0"/>
          </a:p>
        </p:txBody>
      </p:sp>
      <p:sp>
        <p:nvSpPr>
          <p:cNvPr id="4" name="Subtítulo 3"/>
          <p:cNvSpPr>
            <a:spLocks noGrp="1"/>
          </p:cNvSpPr>
          <p:nvPr>
            <p:ph type="subTitle" idx="1"/>
          </p:nvPr>
        </p:nvSpPr>
        <p:spPr>
          <a:xfrm>
            <a:off x="1217612" y="2438400"/>
            <a:ext cx="8229600" cy="2819400"/>
          </a:xfrm>
        </p:spPr>
        <p:txBody>
          <a:bodyPr rtlCol="0">
            <a:normAutofit/>
          </a:bodyPr>
          <a:lstStyle/>
          <a:p>
            <a:pPr algn="ctr" rtl="0"/>
            <a:r>
              <a:rPr lang="es-ES" dirty="0" smtClean="0"/>
              <a:t>REALIZADO POR: </a:t>
            </a:r>
          </a:p>
          <a:p>
            <a:pPr algn="ctr"/>
            <a:endParaRPr lang="es-ES" dirty="0" smtClean="0"/>
          </a:p>
          <a:p>
            <a:pPr algn="ctr"/>
            <a:r>
              <a:rPr lang="es-ES" dirty="0" smtClean="0"/>
              <a:t>	</a:t>
            </a:r>
            <a:r>
              <a:rPr lang="es-ES" b="1" dirty="0" smtClean="0">
                <a:solidFill>
                  <a:srgbClr val="FFFFFF"/>
                </a:solidFill>
              </a:rPr>
              <a:t>SAÚL MORENO ABRIL</a:t>
            </a:r>
          </a:p>
          <a:p>
            <a:pPr algn="ctr"/>
            <a:endParaRPr lang="es-ES" dirty="0" smtClean="0">
              <a:solidFill>
                <a:srgbClr val="FFFFFF"/>
              </a:solidFill>
            </a:endParaRPr>
          </a:p>
          <a:p>
            <a:pPr algn="ctr" rtl="0"/>
            <a:r>
              <a:rPr lang="es-ES" dirty="0" smtClean="0"/>
              <a:t>Dirigido por: </a:t>
            </a:r>
          </a:p>
          <a:p>
            <a:pPr algn="ctr" rtl="0"/>
            <a:endParaRPr lang="es-ES" dirty="0" smtClean="0"/>
          </a:p>
          <a:p>
            <a:pPr algn="ctr" rtl="0"/>
            <a:r>
              <a:rPr lang="es-ES" b="1" dirty="0" smtClean="0">
                <a:solidFill>
                  <a:srgbClr val="FFFFFF"/>
                </a:solidFill>
              </a:rPr>
              <a:t>Francisco </a:t>
            </a:r>
            <a:r>
              <a:rPr lang="es-ES" b="1" dirty="0" err="1" smtClean="0">
                <a:solidFill>
                  <a:srgbClr val="FFFFFF"/>
                </a:solidFill>
              </a:rPr>
              <a:t>javier</a:t>
            </a:r>
            <a:r>
              <a:rPr lang="es-ES" b="1" dirty="0" smtClean="0">
                <a:solidFill>
                  <a:srgbClr val="FFFFFF"/>
                </a:solidFill>
              </a:rPr>
              <a:t> García castellano</a:t>
            </a:r>
          </a:p>
          <a:p>
            <a:pPr algn="ctr" rtl="0"/>
            <a:endParaRPr lang="es-ES" b="1" dirty="0">
              <a:solidFill>
                <a:srgbClr val="FFFFFF"/>
              </a:solidFill>
            </a:endParaRPr>
          </a:p>
          <a:p>
            <a:pPr algn="ctr" rtl="0"/>
            <a:r>
              <a:rPr lang="es-ES" b="1" dirty="0" smtClean="0">
                <a:solidFill>
                  <a:srgbClr val="FFFFFF"/>
                </a:solidFill>
              </a:rPr>
              <a:t>Joaquín </a:t>
            </a:r>
            <a:r>
              <a:rPr lang="es-ES" b="1" dirty="0" err="1" smtClean="0">
                <a:solidFill>
                  <a:srgbClr val="FFFFFF"/>
                </a:solidFill>
              </a:rPr>
              <a:t>abellán</a:t>
            </a:r>
            <a:r>
              <a:rPr lang="es-ES" b="1" dirty="0" smtClean="0">
                <a:solidFill>
                  <a:srgbClr val="FFFFFF"/>
                </a:solidFill>
              </a:rPr>
              <a:t> mulero</a:t>
            </a:r>
            <a:endParaRPr lang="es-ES" b="1" dirty="0">
              <a:solidFill>
                <a:srgbClr val="FFFFFF"/>
              </a:solidFill>
            </a:endParaRPr>
          </a:p>
        </p:txBody>
      </p:sp>
      <p:sp>
        <p:nvSpPr>
          <p:cNvPr id="5" name="Text Box 6"/>
          <p:cNvSpPr txBox="1">
            <a:spLocks noChangeArrowheads="1"/>
          </p:cNvSpPr>
          <p:nvPr/>
        </p:nvSpPr>
        <p:spPr bwMode="auto">
          <a:xfrm>
            <a:off x="1827212" y="5715000"/>
            <a:ext cx="6865938"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lnSpc>
                <a:spcPct val="60000"/>
              </a:lnSpc>
              <a:spcBef>
                <a:spcPct val="50000"/>
              </a:spcBef>
            </a:pPr>
            <a:r>
              <a:rPr lang="en-US" sz="1600" dirty="0" err="1">
                <a:latin typeface="+mn-lt"/>
              </a:rPr>
              <a:t>Ciencias</a:t>
            </a:r>
            <a:r>
              <a:rPr lang="en-US" sz="1600" dirty="0">
                <a:latin typeface="+mn-lt"/>
              </a:rPr>
              <a:t> de la </a:t>
            </a:r>
            <a:r>
              <a:rPr lang="en-US" sz="1600" dirty="0" err="1">
                <a:latin typeface="+mn-lt"/>
              </a:rPr>
              <a:t>Computación</a:t>
            </a:r>
            <a:r>
              <a:rPr lang="en-US" sz="1600" dirty="0">
                <a:latin typeface="+mn-lt"/>
              </a:rPr>
              <a:t> e </a:t>
            </a:r>
            <a:r>
              <a:rPr lang="en-US" sz="1600" dirty="0" err="1">
                <a:latin typeface="+mn-lt"/>
              </a:rPr>
              <a:t>Inteligencia</a:t>
            </a:r>
            <a:r>
              <a:rPr lang="en-US" sz="1600" dirty="0">
                <a:latin typeface="+mn-lt"/>
              </a:rPr>
              <a:t> Artificial </a:t>
            </a:r>
            <a:r>
              <a:rPr lang="mr-IN" sz="1600" dirty="0">
                <a:latin typeface="+mn-lt"/>
              </a:rPr>
              <a:t>–</a:t>
            </a:r>
            <a:r>
              <a:rPr lang="en-US" sz="1600" dirty="0">
                <a:latin typeface="+mn-lt"/>
              </a:rPr>
              <a:t> Universidad de Granada</a:t>
            </a:r>
          </a:p>
          <a:p>
            <a:pPr algn="ctr" eaLnBrk="1" hangingPunct="1">
              <a:lnSpc>
                <a:spcPct val="60000"/>
              </a:lnSpc>
              <a:spcBef>
                <a:spcPct val="50000"/>
              </a:spcBef>
            </a:pPr>
            <a:r>
              <a:rPr lang="en-US" sz="1600" dirty="0">
                <a:latin typeface="+mn-lt"/>
              </a:rPr>
              <a:t>Granada, 23 de </a:t>
            </a:r>
            <a:r>
              <a:rPr lang="en-US" sz="1600" dirty="0" err="1">
                <a:latin typeface="+mn-lt"/>
              </a:rPr>
              <a:t>Febrero</a:t>
            </a:r>
            <a:r>
              <a:rPr lang="en-US" sz="1600" dirty="0">
                <a:latin typeface="+mn-lt"/>
              </a:rPr>
              <a:t> de 2017</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r>
              <a:rPr lang="es-ES_tradnl" dirty="0" smtClean="0"/>
              <a:t>2.3. </a:t>
            </a:r>
            <a:r>
              <a:rPr lang="es-ES_tradnl" dirty="0"/>
              <a:t>Mecanismos  de </a:t>
            </a:r>
            <a:r>
              <a:rPr lang="es-ES_tradnl" dirty="0" smtClean="0"/>
              <a:t>Defensa</a:t>
            </a:r>
            <a:endParaRPr lang="es-ES" dirty="0"/>
          </a:p>
        </p:txBody>
      </p:sp>
      <p:sp>
        <p:nvSpPr>
          <p:cNvPr id="3" name="Marcador de posición de texto 2"/>
          <p:cNvSpPr>
            <a:spLocks noGrp="1"/>
          </p:cNvSpPr>
          <p:nvPr>
            <p:ph type="body" idx="1"/>
          </p:nvPr>
        </p:nvSpPr>
        <p:spPr>
          <a:xfrm>
            <a:off x="1522410" y="1905000"/>
            <a:ext cx="4876801" cy="762000"/>
          </a:xfrm>
        </p:spPr>
        <p:txBody>
          <a:bodyPr rtlCol="0"/>
          <a:lstStyle/>
          <a:p>
            <a:pPr rtl="0"/>
            <a:r>
              <a:rPr lang="es-ES" dirty="0" smtClean="0"/>
              <a:t>Según ubicación</a:t>
            </a:r>
            <a:endParaRPr lang="es-ES" dirty="0"/>
          </a:p>
        </p:txBody>
      </p:sp>
      <p:sp>
        <p:nvSpPr>
          <p:cNvPr id="4" name="Marcador de posición de contenido 3"/>
          <p:cNvSpPr>
            <a:spLocks noGrp="1"/>
          </p:cNvSpPr>
          <p:nvPr>
            <p:ph sz="half" idx="2"/>
          </p:nvPr>
        </p:nvSpPr>
        <p:spPr>
          <a:xfrm>
            <a:off x="1522410" y="2743201"/>
            <a:ext cx="4876801" cy="3276600"/>
          </a:xfrm>
        </p:spPr>
        <p:txBody>
          <a:bodyPr rtlCol="0"/>
          <a:lstStyle/>
          <a:p>
            <a:pPr algn="just" rtl="0"/>
            <a:r>
              <a:rPr lang="es-ES" dirty="0" smtClean="0"/>
              <a:t>Capa de Red/Transporte: basados en fuente, destino, red o híbridos.</a:t>
            </a:r>
          </a:p>
          <a:p>
            <a:pPr algn="just" rtl="0"/>
            <a:r>
              <a:rPr lang="es-ES" dirty="0" smtClean="0"/>
              <a:t>Capa de aplicación: basados en destino (servidor) o híbridos.</a:t>
            </a:r>
            <a:endParaRPr lang="es-ES" dirty="0"/>
          </a:p>
        </p:txBody>
      </p:sp>
      <p:sp>
        <p:nvSpPr>
          <p:cNvPr id="5" name="Marcador de posición de texto 4"/>
          <p:cNvSpPr>
            <a:spLocks noGrp="1"/>
          </p:cNvSpPr>
          <p:nvPr>
            <p:ph type="body" sz="quarter" idx="3"/>
          </p:nvPr>
        </p:nvSpPr>
        <p:spPr>
          <a:xfrm>
            <a:off x="6856412" y="1905000"/>
            <a:ext cx="5181600" cy="762000"/>
          </a:xfrm>
        </p:spPr>
        <p:txBody>
          <a:bodyPr rtlCol="0"/>
          <a:lstStyle/>
          <a:p>
            <a:pPr rtl="0"/>
            <a:r>
              <a:rPr lang="es-ES" dirty="0" smtClean="0"/>
              <a:t>Según el tiempo de actuación</a:t>
            </a:r>
            <a:endParaRPr lang="es-ES" dirty="0"/>
          </a:p>
        </p:txBody>
      </p:sp>
      <p:sp>
        <p:nvSpPr>
          <p:cNvPr id="6" name="Marcador de posición de contenido 5"/>
          <p:cNvSpPr>
            <a:spLocks noGrp="1"/>
          </p:cNvSpPr>
          <p:nvPr>
            <p:ph sz="quarter" idx="4"/>
          </p:nvPr>
        </p:nvSpPr>
        <p:spPr>
          <a:xfrm>
            <a:off x="6856412" y="2743201"/>
            <a:ext cx="4873751" cy="3276600"/>
          </a:xfrm>
        </p:spPr>
        <p:txBody>
          <a:bodyPr rtlCol="0"/>
          <a:lstStyle/>
          <a:p>
            <a:pPr algn="just" rtl="0"/>
            <a:r>
              <a:rPr lang="es-ES" dirty="0" smtClean="0"/>
              <a:t>Antes del ataque o prevención.</a:t>
            </a:r>
          </a:p>
          <a:p>
            <a:pPr algn="just" rtl="0"/>
            <a:r>
              <a:rPr lang="es-ES" dirty="0" smtClean="0"/>
              <a:t>Durante el ataque o detección.</a:t>
            </a:r>
          </a:p>
          <a:p>
            <a:pPr algn="just" rtl="0"/>
            <a:r>
              <a:rPr lang="es-ES" dirty="0" smtClean="0"/>
              <a:t>Después del ataque.</a:t>
            </a:r>
            <a:endParaRPr lang="es-ES" dirty="0"/>
          </a:p>
        </p:txBody>
      </p:sp>
      <p:sp>
        <p:nvSpPr>
          <p:cNvPr id="7" name="Marcador de pie de página 6"/>
          <p:cNvSpPr>
            <a:spLocks noGrp="1"/>
          </p:cNvSpPr>
          <p:nvPr>
            <p:ph type="ftr" sz="quarter" idx="11"/>
          </p:nvPr>
        </p:nvSpPr>
        <p:spPr/>
        <p:txBody>
          <a:bodyPr/>
          <a:lstStyle/>
          <a:p>
            <a:pPr rtl="0"/>
            <a:r>
              <a:rPr lang="es-ES" noProof="0" dirty="0" smtClean="0"/>
              <a:t>Detección de ataques de Denegación de Servicio usando técnicas de clasificación supervisada</a:t>
            </a:r>
            <a:endParaRPr lang="es-ES" noProof="0" dirty="0"/>
          </a:p>
        </p:txBody>
      </p:sp>
      <p:pic>
        <p:nvPicPr>
          <p:cNvPr id="11" name="Imagen 10"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9612" y="0"/>
            <a:ext cx="2589213" cy="1793270"/>
          </a:xfrm>
          <a:prstGeom prst="rect">
            <a:avLst/>
          </a:prstGeom>
        </p:spPr>
      </p:pic>
      <p:sp>
        <p:nvSpPr>
          <p:cNvPr id="9" name="Marcador de número de diapositiva 8"/>
          <p:cNvSpPr>
            <a:spLocks noGrp="1"/>
          </p:cNvSpPr>
          <p:nvPr>
            <p:ph type="sldNum" sz="quarter" idx="12"/>
          </p:nvPr>
        </p:nvSpPr>
        <p:spPr/>
        <p:txBody>
          <a:bodyPr/>
          <a:lstStyle/>
          <a:p>
            <a:fld id="{2A013F82-EE5E-44EE-A61D-E31C6657F26F}" type="slidenum">
              <a:rPr lang="es-ES" smtClean="0"/>
              <a:pPr/>
              <a:t>10</a:t>
            </a:fld>
            <a:r>
              <a:rPr lang="es-ES" smtClean="0"/>
              <a:t>/27</a:t>
            </a:r>
            <a:endParaRPr lang="es-ES" dirty="0"/>
          </a:p>
        </p:txBody>
      </p:sp>
    </p:spTree>
    <p:extLst>
      <p:ext uri="{BB962C8B-B14F-4D97-AF65-F5344CB8AC3E}">
        <p14:creationId xmlns:p14="http://schemas.microsoft.com/office/powerpoint/2010/main" val="294933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381000"/>
            <a:ext cx="9753599" cy="1371600"/>
          </a:xfrm>
        </p:spPr>
        <p:txBody>
          <a:bodyPr/>
          <a:lstStyle/>
          <a:p>
            <a:r>
              <a:rPr lang="es-ES_tradnl" dirty="0" smtClean="0"/>
              <a:t>2.5. Aprendizaje automático aplicado a la detección de ataques </a:t>
            </a:r>
            <a:r>
              <a:rPr lang="es-ES_tradnl" dirty="0" err="1" smtClean="0"/>
              <a:t>DDoS</a:t>
            </a:r>
            <a:r>
              <a:rPr lang="es-ES_tradnl" dirty="0" smtClean="0"/>
              <a:t> </a:t>
            </a:r>
            <a:endParaRPr lang="es-ES_tradnl" dirty="0"/>
          </a:p>
        </p:txBody>
      </p:sp>
      <p:sp>
        <p:nvSpPr>
          <p:cNvPr id="3" name="Marcador de texto vertical 2"/>
          <p:cNvSpPr>
            <a:spLocks noGrp="1"/>
          </p:cNvSpPr>
          <p:nvPr>
            <p:ph type="body" orient="vert" idx="1"/>
          </p:nvPr>
        </p:nvSpPr>
        <p:spPr>
          <a:xfrm>
            <a:off x="1522413" y="1904999"/>
            <a:ext cx="9134391" cy="4419601"/>
          </a:xfrm>
        </p:spPr>
        <p:txBody>
          <a:bodyPr vert="horz">
            <a:normAutofit/>
          </a:bodyPr>
          <a:lstStyle/>
          <a:p>
            <a:pPr algn="just"/>
            <a:r>
              <a:rPr lang="es-ES_tradnl" dirty="0" smtClean="0"/>
              <a:t>El aprendizaje automático dentro de la IA busca desarrollar técnicas que permitan a las computadores aprender.</a:t>
            </a:r>
            <a:endParaRPr lang="es-ES_tradnl" dirty="0"/>
          </a:p>
          <a:p>
            <a:pPr algn="just"/>
            <a:r>
              <a:rPr lang="es-ES_tradnl" dirty="0"/>
              <a:t>Busca </a:t>
            </a:r>
            <a:r>
              <a:rPr lang="es-ES_tradnl" dirty="0" smtClean="0"/>
              <a:t>aplicar diferentes técnicas </a:t>
            </a:r>
            <a:r>
              <a:rPr lang="es-ES_tradnl" dirty="0"/>
              <a:t>con el objetivo de identificar automáticamente </a:t>
            </a:r>
            <a:r>
              <a:rPr lang="es-ES_tradnl" u="sng" dirty="0"/>
              <a:t>patrones o tendencias </a:t>
            </a:r>
            <a:r>
              <a:rPr lang="es-ES_tradnl" dirty="0"/>
              <a:t>dentro de los datos.</a:t>
            </a:r>
          </a:p>
          <a:p>
            <a:pPr algn="just"/>
            <a:r>
              <a:rPr lang="es-ES_tradnl" dirty="0"/>
              <a:t> </a:t>
            </a:r>
            <a:r>
              <a:rPr lang="es-ES_tradnl" dirty="0" smtClean="0"/>
              <a:t>Esta capacidad para detectar patrones es lo que </a:t>
            </a:r>
            <a:r>
              <a:rPr lang="es-ES_tradnl" dirty="0"/>
              <a:t>permite la detección de los ataques </a:t>
            </a:r>
            <a:r>
              <a:rPr lang="es-ES_tradnl" dirty="0" err="1" smtClean="0"/>
              <a:t>DDoS</a:t>
            </a:r>
            <a:r>
              <a:rPr lang="es-ES_tradnl" dirty="0" smtClean="0"/>
              <a:t>. </a:t>
            </a:r>
          </a:p>
          <a:p>
            <a:pPr algn="just"/>
            <a:r>
              <a:rPr lang="es-ES_tradnl" dirty="0" smtClean="0"/>
              <a:t>El </a:t>
            </a:r>
            <a:r>
              <a:rPr lang="es-ES_tradnl" dirty="0"/>
              <a:t>objetivo </a:t>
            </a:r>
            <a:r>
              <a:rPr lang="es-ES_tradnl" dirty="0" smtClean="0"/>
              <a:t>es </a:t>
            </a:r>
            <a:r>
              <a:rPr lang="es-ES_tradnl" u="sng" dirty="0"/>
              <a:t>minimizar el tiempo</a:t>
            </a:r>
            <a:r>
              <a:rPr lang="es-ES_tradnl" dirty="0"/>
              <a:t> de infección que el ataque deja sin servicio a los usuarios. Por lo tanto, una rápida detección permite aplicar las medidas considerables para que el servicio siga ofreciéndose y así se </a:t>
            </a:r>
            <a:r>
              <a:rPr lang="es-ES_tradnl" u="sng" dirty="0"/>
              <a:t>minimicen las pérdidas</a:t>
            </a:r>
            <a:r>
              <a:rPr lang="es-ES_tradnl" dirty="0"/>
              <a:t>. </a:t>
            </a:r>
          </a:p>
        </p:txBody>
      </p:sp>
      <p:sp>
        <p:nvSpPr>
          <p:cNvPr id="4" name="Marcador de pie de página 3"/>
          <p:cNvSpPr>
            <a:spLocks noGrp="1"/>
          </p:cNvSpPr>
          <p:nvPr>
            <p:ph type="ftr" sz="quarter" idx="11"/>
          </p:nvPr>
        </p:nvSpPr>
        <p:spPr/>
        <p:txBody>
          <a:bodyPr/>
          <a:lstStyle/>
          <a:p>
            <a:pPr rtl="0"/>
            <a:r>
              <a:rPr lang="es-ES" noProof="0" smtClean="0"/>
              <a:t>Detección de ataques de Denegación de Servicio usando técnicas de clasificación supervisada</a:t>
            </a:r>
            <a:endParaRPr lang="es-ES" noProof="0" dirty="0"/>
          </a:p>
        </p:txBody>
      </p:sp>
      <p:pic>
        <p:nvPicPr>
          <p:cNvPr id="6" name="Imagen 5" descr="imag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1213" y="5636230"/>
            <a:ext cx="1217612" cy="1217612"/>
          </a:xfrm>
          <a:prstGeom prst="rect">
            <a:avLst/>
          </a:prstGeom>
        </p:spPr>
      </p:pic>
      <p:sp>
        <p:nvSpPr>
          <p:cNvPr id="7" name="Marcador de número de diapositiva 6"/>
          <p:cNvSpPr>
            <a:spLocks noGrp="1"/>
          </p:cNvSpPr>
          <p:nvPr>
            <p:ph type="sldNum" sz="quarter" idx="12"/>
          </p:nvPr>
        </p:nvSpPr>
        <p:spPr/>
        <p:txBody>
          <a:bodyPr/>
          <a:lstStyle/>
          <a:p>
            <a:fld id="{2A013F82-EE5E-44EE-A61D-E31C6657F26F}" type="slidenum">
              <a:rPr lang="es-ES" smtClean="0"/>
              <a:pPr/>
              <a:t>11</a:t>
            </a:fld>
            <a:r>
              <a:rPr lang="es-ES" smtClean="0"/>
              <a:t>/27</a:t>
            </a:r>
            <a:endParaRPr lang="es-ES" dirty="0"/>
          </a:p>
        </p:txBody>
      </p:sp>
    </p:spTree>
    <p:extLst>
      <p:ext uri="{BB962C8B-B14F-4D97-AF65-F5344CB8AC3E}">
        <p14:creationId xmlns:p14="http://schemas.microsoft.com/office/powerpoint/2010/main" val="237363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381000"/>
            <a:ext cx="9753599" cy="1371600"/>
          </a:xfrm>
        </p:spPr>
        <p:txBody>
          <a:bodyPr/>
          <a:lstStyle/>
          <a:p>
            <a:r>
              <a:rPr lang="es-ES_tradnl" dirty="0" smtClean="0"/>
              <a:t>2.6. Aprendizaje Automático </a:t>
            </a:r>
            <a:endParaRPr lang="es-ES_tradnl" dirty="0"/>
          </a:p>
        </p:txBody>
      </p:sp>
      <p:sp>
        <p:nvSpPr>
          <p:cNvPr id="3" name="Marcador de texto vertical 2"/>
          <p:cNvSpPr>
            <a:spLocks noGrp="1"/>
          </p:cNvSpPr>
          <p:nvPr>
            <p:ph type="body" orient="vert" idx="1"/>
          </p:nvPr>
        </p:nvSpPr>
        <p:spPr>
          <a:xfrm>
            <a:off x="1522413" y="1904999"/>
            <a:ext cx="9134391" cy="4495801"/>
          </a:xfrm>
        </p:spPr>
        <p:txBody>
          <a:bodyPr vert="horz">
            <a:normAutofit/>
          </a:bodyPr>
          <a:lstStyle/>
          <a:p>
            <a:pPr marL="223838" lvl="1" indent="-223838">
              <a:spcBef>
                <a:spcPts val="1800"/>
              </a:spcBef>
            </a:pPr>
            <a:r>
              <a:rPr lang="es-ES_tradnl" dirty="0">
                <a:latin typeface="Arial" charset="0"/>
                <a:cs typeface="Times New Roman" charset="0"/>
              </a:rPr>
              <a:t>Formado por múltiples técnicas que permiten </a:t>
            </a:r>
            <a:r>
              <a:rPr lang="es-ES_tradnl" u="sng" dirty="0">
                <a:latin typeface="Arial" charset="0"/>
                <a:cs typeface="Times New Roman" charset="0"/>
              </a:rPr>
              <a:t>agrupar o clasificar </a:t>
            </a:r>
            <a:r>
              <a:rPr lang="es-ES_tradnl" dirty="0">
                <a:latin typeface="Arial" charset="0"/>
                <a:cs typeface="Times New Roman" charset="0"/>
              </a:rPr>
              <a:t>muestras, estás son el aprendizaje </a:t>
            </a:r>
            <a:r>
              <a:rPr lang="es-ES_tradnl" u="sng" dirty="0">
                <a:latin typeface="Arial" charset="0"/>
                <a:cs typeface="Times New Roman" charset="0"/>
              </a:rPr>
              <a:t>supervisado</a:t>
            </a:r>
            <a:r>
              <a:rPr lang="es-ES_tradnl" dirty="0">
                <a:latin typeface="Arial" charset="0"/>
                <a:cs typeface="Times New Roman" charset="0"/>
              </a:rPr>
              <a:t> y el </a:t>
            </a:r>
            <a:r>
              <a:rPr lang="es-ES_tradnl" u="sng" dirty="0">
                <a:latin typeface="Arial" charset="0"/>
                <a:cs typeface="Times New Roman" charset="0"/>
              </a:rPr>
              <a:t>no </a:t>
            </a:r>
            <a:r>
              <a:rPr lang="es-ES_tradnl" u="sng" dirty="0" smtClean="0">
                <a:latin typeface="Arial" charset="0"/>
                <a:cs typeface="Times New Roman" charset="0"/>
              </a:rPr>
              <a:t>supervisado</a:t>
            </a:r>
            <a:r>
              <a:rPr lang="es-ES_tradnl" dirty="0" smtClean="0">
                <a:latin typeface="Arial" charset="0"/>
                <a:cs typeface="Times New Roman" charset="0"/>
              </a:rPr>
              <a:t>.</a:t>
            </a:r>
          </a:p>
          <a:p>
            <a:pPr marL="223838" lvl="1" indent="-223838">
              <a:spcBef>
                <a:spcPts val="1800"/>
              </a:spcBef>
            </a:pPr>
            <a:r>
              <a:rPr lang="es-ES_tradnl" dirty="0" smtClean="0">
                <a:latin typeface="Arial" charset="0"/>
                <a:cs typeface="Times New Roman" charset="0"/>
              </a:rPr>
              <a:t>Aprendizaje supervisado:</a:t>
            </a:r>
          </a:p>
          <a:p>
            <a:pPr marL="442913" lvl="2" indent="-223838">
              <a:spcBef>
                <a:spcPts val="1800"/>
              </a:spcBef>
            </a:pPr>
            <a:r>
              <a:rPr lang="es-ES_tradnl" dirty="0" smtClean="0">
                <a:latin typeface="Arial" charset="0"/>
                <a:cs typeface="Times New Roman" charset="0"/>
              </a:rPr>
              <a:t>También denominado clasificación.</a:t>
            </a:r>
          </a:p>
          <a:p>
            <a:pPr marL="442913" lvl="2" indent="-223838">
              <a:spcBef>
                <a:spcPts val="1800"/>
              </a:spcBef>
            </a:pPr>
            <a:r>
              <a:rPr lang="es-ES_tradnl" dirty="0">
                <a:latin typeface="Arial" charset="0"/>
                <a:cs typeface="Times New Roman" charset="0"/>
              </a:rPr>
              <a:t>Se tiene un conjunto de variables (atributos) que están etiquetados según una variable </a:t>
            </a:r>
            <a:r>
              <a:rPr lang="es-ES_tradnl" dirty="0" smtClean="0">
                <a:latin typeface="Arial" charset="0"/>
                <a:cs typeface="Times New Roman" charset="0"/>
              </a:rPr>
              <a:t>denominada </a:t>
            </a:r>
            <a:r>
              <a:rPr lang="es-ES_tradnl" u="sng" dirty="0">
                <a:latin typeface="Arial" charset="0"/>
                <a:cs typeface="Times New Roman" charset="0"/>
              </a:rPr>
              <a:t>clase</a:t>
            </a:r>
            <a:r>
              <a:rPr lang="es-ES_tradnl" dirty="0">
                <a:latin typeface="Arial" charset="0"/>
                <a:cs typeface="Times New Roman" charset="0"/>
              </a:rPr>
              <a:t>.</a:t>
            </a:r>
          </a:p>
          <a:p>
            <a:pPr marL="442913" lvl="2" indent="-223838">
              <a:spcBef>
                <a:spcPts val="1800"/>
              </a:spcBef>
            </a:pPr>
            <a:r>
              <a:rPr lang="es-ES_tradnl" dirty="0">
                <a:latin typeface="Arial" charset="0"/>
                <a:cs typeface="Times New Roman" charset="0"/>
              </a:rPr>
              <a:t>Se busca un modelo que a una </a:t>
            </a:r>
            <a:r>
              <a:rPr lang="es-ES_tradnl" dirty="0" smtClean="0">
                <a:latin typeface="Arial" charset="0"/>
                <a:cs typeface="Times New Roman" charset="0"/>
              </a:rPr>
              <a:t>instancia</a:t>
            </a:r>
            <a:r>
              <a:rPr lang="es-ES_tradnl" dirty="0">
                <a:latin typeface="Arial" charset="0"/>
                <a:cs typeface="Times New Roman" charset="0"/>
              </a:rPr>
              <a:t> </a:t>
            </a:r>
            <a:r>
              <a:rPr lang="es-ES_tradnl" dirty="0" smtClean="0">
                <a:latin typeface="Arial" charset="0"/>
                <a:cs typeface="Times New Roman" charset="0"/>
              </a:rPr>
              <a:t>(un </a:t>
            </a:r>
            <a:r>
              <a:rPr lang="es-ES_tradnl" dirty="0">
                <a:latin typeface="Arial" charset="0"/>
                <a:cs typeface="Times New Roman" charset="0"/>
              </a:rPr>
              <a:t>conjunto de valores de los </a:t>
            </a:r>
            <a:r>
              <a:rPr lang="es-ES_tradnl" dirty="0" smtClean="0">
                <a:latin typeface="Arial" charset="0"/>
                <a:cs typeface="Times New Roman" charset="0"/>
              </a:rPr>
              <a:t>atributos) </a:t>
            </a:r>
            <a:r>
              <a:rPr lang="es-ES_tradnl" dirty="0">
                <a:latin typeface="Arial" charset="0"/>
                <a:cs typeface="Times New Roman" charset="0"/>
              </a:rPr>
              <a:t>le asigne su clase. Esto es lo que se denomina clasificador.</a:t>
            </a:r>
          </a:p>
          <a:p>
            <a:pPr marL="442913" lvl="2" indent="-223838">
              <a:spcBef>
                <a:spcPts val="1800"/>
              </a:spcBef>
            </a:pPr>
            <a:r>
              <a:rPr lang="es-ES_tradnl" dirty="0">
                <a:latin typeface="Arial" charset="0"/>
                <a:cs typeface="Times New Roman" charset="0"/>
              </a:rPr>
              <a:t>Si la variable clase es un atributo discreto, la tarea se denomina clasificar. En cambio si es continuo se tiene que emplear </a:t>
            </a:r>
            <a:r>
              <a:rPr lang="es-ES_tradnl" dirty="0" smtClean="0">
                <a:latin typeface="Arial" charset="0"/>
                <a:cs typeface="Times New Roman" charset="0"/>
              </a:rPr>
              <a:t>regresión.</a:t>
            </a:r>
          </a:p>
          <a:p>
            <a:pPr marL="0" indent="0">
              <a:buNone/>
            </a:pPr>
            <a:endParaRPr lang="es-ES_tradnl" dirty="0"/>
          </a:p>
        </p:txBody>
      </p:sp>
      <p:sp>
        <p:nvSpPr>
          <p:cNvPr id="4" name="Marcador de pie de página 3"/>
          <p:cNvSpPr>
            <a:spLocks noGrp="1"/>
          </p:cNvSpPr>
          <p:nvPr>
            <p:ph type="ftr" sz="quarter" idx="11"/>
          </p:nvPr>
        </p:nvSpPr>
        <p:spPr/>
        <p:txBody>
          <a:bodyPr/>
          <a:lstStyle/>
          <a:p>
            <a:pPr rtl="0"/>
            <a:r>
              <a:rPr lang="es-ES" noProof="0" smtClean="0"/>
              <a:t>Detección de ataques de Denegación de Servicio usando técnicas de clasificación supervisada</a:t>
            </a:r>
            <a:endParaRPr lang="es-ES" noProof="0" dirty="0"/>
          </a:p>
        </p:txBody>
      </p:sp>
      <p:pic>
        <p:nvPicPr>
          <p:cNvPr id="6" name="Imagen 5"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8401" y="0"/>
            <a:ext cx="2940424" cy="1371600"/>
          </a:xfrm>
          <a:prstGeom prst="rect">
            <a:avLst/>
          </a:prstGeom>
        </p:spPr>
      </p:pic>
      <p:sp>
        <p:nvSpPr>
          <p:cNvPr id="7" name="Marcador de número de diapositiva 6"/>
          <p:cNvSpPr>
            <a:spLocks noGrp="1"/>
          </p:cNvSpPr>
          <p:nvPr>
            <p:ph type="sldNum" sz="quarter" idx="12"/>
          </p:nvPr>
        </p:nvSpPr>
        <p:spPr/>
        <p:txBody>
          <a:bodyPr/>
          <a:lstStyle/>
          <a:p>
            <a:fld id="{2A013F82-EE5E-44EE-A61D-E31C6657F26F}" type="slidenum">
              <a:rPr lang="es-ES" smtClean="0"/>
              <a:pPr/>
              <a:t>12</a:t>
            </a:fld>
            <a:r>
              <a:rPr lang="es-ES" smtClean="0"/>
              <a:t>/27</a:t>
            </a:r>
            <a:endParaRPr lang="es-ES" dirty="0"/>
          </a:p>
        </p:txBody>
      </p:sp>
    </p:spTree>
    <p:extLst>
      <p:ext uri="{BB962C8B-B14F-4D97-AF65-F5344CB8AC3E}">
        <p14:creationId xmlns:p14="http://schemas.microsoft.com/office/powerpoint/2010/main" val="31811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381000"/>
            <a:ext cx="9753599" cy="1371600"/>
          </a:xfrm>
        </p:spPr>
        <p:txBody>
          <a:bodyPr/>
          <a:lstStyle/>
          <a:p>
            <a:r>
              <a:rPr lang="es-ES_tradnl" dirty="0" smtClean="0"/>
              <a:t>2.7. Clasificadores más conocidos</a:t>
            </a:r>
            <a:endParaRPr lang="es-ES_tradnl" dirty="0"/>
          </a:p>
        </p:txBody>
      </p:sp>
      <p:sp>
        <p:nvSpPr>
          <p:cNvPr id="3" name="Marcador de texto vertical 2"/>
          <p:cNvSpPr>
            <a:spLocks noGrp="1"/>
          </p:cNvSpPr>
          <p:nvPr>
            <p:ph type="body" orient="vert" idx="1"/>
          </p:nvPr>
        </p:nvSpPr>
        <p:spPr>
          <a:xfrm>
            <a:off x="1522413" y="1904999"/>
            <a:ext cx="9134391" cy="4495801"/>
          </a:xfrm>
        </p:spPr>
        <p:txBody>
          <a:bodyPr vert="horz">
            <a:normAutofit fontScale="92500" lnSpcReduction="20000"/>
          </a:bodyPr>
          <a:lstStyle/>
          <a:p>
            <a:pPr marL="223838" lvl="1" indent="-223838">
              <a:spcBef>
                <a:spcPts val="1800"/>
              </a:spcBef>
            </a:pPr>
            <a:r>
              <a:rPr lang="es-ES_tradnl" dirty="0">
                <a:latin typeface="Arial" charset="0"/>
                <a:cs typeface="Times New Roman" charset="0"/>
              </a:rPr>
              <a:t>Redes neuronales artificiales: consiste de una serie de </a:t>
            </a:r>
            <a:r>
              <a:rPr lang="es-ES_tradnl" u="sng" dirty="0">
                <a:latin typeface="Arial" charset="0"/>
                <a:cs typeface="Times New Roman" charset="0"/>
              </a:rPr>
              <a:t>unidades de proceso</a:t>
            </a:r>
            <a:r>
              <a:rPr lang="es-ES_tradnl" dirty="0">
                <a:latin typeface="Arial" charset="0"/>
                <a:cs typeface="Times New Roman" charset="0"/>
              </a:rPr>
              <a:t> o neuronas artificiales, relacionadas </a:t>
            </a:r>
            <a:r>
              <a:rPr lang="es-ES_tradnl" dirty="0" smtClean="0">
                <a:latin typeface="Arial" charset="0"/>
                <a:cs typeface="Times New Roman" charset="0"/>
              </a:rPr>
              <a:t>mediante </a:t>
            </a:r>
            <a:r>
              <a:rPr lang="es-ES_tradnl" dirty="0">
                <a:latin typeface="Arial" charset="0"/>
                <a:cs typeface="Times New Roman" charset="0"/>
              </a:rPr>
              <a:t>conexiones ponderadas. Cada una recibe señales a través </a:t>
            </a:r>
            <a:r>
              <a:rPr lang="es-ES_tradnl" dirty="0" smtClean="0">
                <a:latin typeface="Arial" charset="0"/>
                <a:cs typeface="Times New Roman" charset="0"/>
              </a:rPr>
              <a:t>de </a:t>
            </a:r>
            <a:r>
              <a:rPr lang="es-ES_tradnl" dirty="0">
                <a:latin typeface="Arial" charset="0"/>
                <a:cs typeface="Times New Roman" charset="0"/>
              </a:rPr>
              <a:t>una serie de vías de entrada y responde a ese estímulo enviando una señal.</a:t>
            </a:r>
          </a:p>
          <a:p>
            <a:pPr marL="223838" lvl="1" indent="-223838">
              <a:spcBef>
                <a:spcPts val="1800"/>
              </a:spcBef>
            </a:pPr>
            <a:r>
              <a:rPr lang="es-ES_tradnl" dirty="0">
                <a:latin typeface="Arial" charset="0"/>
                <a:cs typeface="Times New Roman" charset="0"/>
              </a:rPr>
              <a:t>Árboles de decisión: constan de la creación de un modelo cuya representación gráfica es una estructura con nodos y aristas que permiten clasificar a partir de decisiones tomadas en base a los atributos de un conjunto de datos de entrenamiento</a:t>
            </a:r>
          </a:p>
          <a:p>
            <a:pPr marL="223838" lvl="1" indent="-223838">
              <a:spcBef>
                <a:spcPts val="1800"/>
              </a:spcBef>
            </a:pPr>
            <a:r>
              <a:rPr lang="es-ES_tradnl" dirty="0">
                <a:latin typeface="Arial" charset="0"/>
                <a:cs typeface="Times New Roman" charset="0"/>
              </a:rPr>
              <a:t>Redes bayesianas: </a:t>
            </a:r>
            <a:r>
              <a:rPr lang="es-ES_tradnl" dirty="0" smtClean="0">
                <a:latin typeface="Arial" charset="0"/>
                <a:cs typeface="Times New Roman" charset="0"/>
              </a:rPr>
              <a:t>representan relaciones de dependencia/independencia estadística.</a:t>
            </a:r>
            <a:endParaRPr lang="es-ES_tradnl" dirty="0">
              <a:latin typeface="Arial" charset="0"/>
              <a:cs typeface="Times New Roman" charset="0"/>
            </a:endParaRPr>
          </a:p>
          <a:p>
            <a:pPr marL="223838" lvl="1" indent="-223838">
              <a:spcBef>
                <a:spcPts val="1800"/>
              </a:spcBef>
            </a:pPr>
            <a:r>
              <a:rPr lang="es-ES_tradnl" dirty="0">
                <a:latin typeface="Arial" charset="0"/>
                <a:cs typeface="Times New Roman" charset="0"/>
              </a:rPr>
              <a:t>Máquinas de vectores de soporte: construye un modelo capaz de predecir si una muestra nueva pertenece a una categoría u otra basándose en </a:t>
            </a:r>
            <a:r>
              <a:rPr lang="es-ES_tradnl" u="sng" dirty="0">
                <a:latin typeface="Arial" charset="0"/>
                <a:cs typeface="Times New Roman" charset="0"/>
              </a:rPr>
              <a:t>hiperplanos</a:t>
            </a:r>
            <a:r>
              <a:rPr lang="es-ES_tradnl" dirty="0">
                <a:latin typeface="Arial" charset="0"/>
                <a:cs typeface="Times New Roman" charset="0"/>
              </a:rPr>
              <a:t> que dividen el espacio</a:t>
            </a:r>
            <a:r>
              <a:rPr lang="es-ES_tradnl" dirty="0" smtClean="0">
                <a:latin typeface="Arial" charset="0"/>
                <a:cs typeface="Times New Roman" charset="0"/>
              </a:rPr>
              <a:t>.</a:t>
            </a:r>
            <a:endParaRPr lang="es-ES_tradnl" dirty="0">
              <a:latin typeface="Arial" charset="0"/>
              <a:cs typeface="Times New Roman" charset="0"/>
            </a:endParaRPr>
          </a:p>
          <a:p>
            <a:pPr marL="223838" lvl="1" indent="-223838">
              <a:spcBef>
                <a:spcPts val="1800"/>
              </a:spcBef>
            </a:pPr>
            <a:r>
              <a:rPr lang="es-ES_tradnl" dirty="0">
                <a:latin typeface="Arial" charset="0"/>
                <a:cs typeface="Times New Roman" charset="0"/>
              </a:rPr>
              <a:t>Regresión logística: la regresión logística es un tipo de análisis de regresión utilizado para predecir el resultado de una variable categórica. </a:t>
            </a:r>
            <a:r>
              <a:rPr lang="es-ES_tradnl" dirty="0" smtClean="0">
                <a:latin typeface="Arial" charset="0"/>
                <a:cs typeface="Times New Roman" charset="0"/>
              </a:rPr>
              <a:t>Se trata de una técnica estadística, y por lo tanto no proviene de la IA.</a:t>
            </a:r>
            <a:endParaRPr lang="es-ES_tradnl" dirty="0">
              <a:latin typeface="Arial" charset="0"/>
              <a:cs typeface="Times New Roman" charset="0"/>
            </a:endParaRPr>
          </a:p>
          <a:p>
            <a:pPr marL="0" indent="0">
              <a:buNone/>
            </a:pPr>
            <a:endParaRPr lang="es-ES_tradnl" dirty="0"/>
          </a:p>
        </p:txBody>
      </p:sp>
      <p:sp>
        <p:nvSpPr>
          <p:cNvPr id="4" name="Marcador de pie de página 3"/>
          <p:cNvSpPr>
            <a:spLocks noGrp="1"/>
          </p:cNvSpPr>
          <p:nvPr>
            <p:ph type="ftr" sz="quarter" idx="11"/>
          </p:nvPr>
        </p:nvSpPr>
        <p:spPr/>
        <p:txBody>
          <a:bodyPr/>
          <a:lstStyle/>
          <a:p>
            <a:pPr rtl="0"/>
            <a:r>
              <a:rPr lang="es-ES" noProof="0" smtClean="0"/>
              <a:t>Detección de ataques de Denegación de Servicio usando técnicas de clasificación supervisada</a:t>
            </a:r>
            <a:endParaRPr lang="es-ES" noProof="0" dirty="0"/>
          </a:p>
        </p:txBody>
      </p:sp>
      <p:pic>
        <p:nvPicPr>
          <p:cNvPr id="6" name="Imagen 5"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1612" y="0"/>
            <a:ext cx="1827213" cy="1827213"/>
          </a:xfrm>
          <a:prstGeom prst="rect">
            <a:avLst/>
          </a:prstGeom>
          <a:ln>
            <a:noFill/>
          </a:ln>
          <a:effectLst>
            <a:softEdge rad="112500"/>
          </a:effectLst>
        </p:spPr>
      </p:pic>
      <p:sp>
        <p:nvSpPr>
          <p:cNvPr id="7" name="Marcador de número de diapositiva 6"/>
          <p:cNvSpPr>
            <a:spLocks noGrp="1"/>
          </p:cNvSpPr>
          <p:nvPr>
            <p:ph type="sldNum" sz="quarter" idx="12"/>
          </p:nvPr>
        </p:nvSpPr>
        <p:spPr/>
        <p:txBody>
          <a:bodyPr/>
          <a:lstStyle/>
          <a:p>
            <a:fld id="{2A013F82-EE5E-44EE-A61D-E31C6657F26F}" type="slidenum">
              <a:rPr lang="es-ES" smtClean="0"/>
              <a:pPr/>
              <a:t>13</a:t>
            </a:fld>
            <a:r>
              <a:rPr lang="es-ES" smtClean="0"/>
              <a:t>/27</a:t>
            </a:r>
            <a:endParaRPr lang="es-ES" dirty="0"/>
          </a:p>
        </p:txBody>
      </p:sp>
    </p:spTree>
    <p:extLst>
      <p:ext uri="{BB962C8B-B14F-4D97-AF65-F5344CB8AC3E}">
        <p14:creationId xmlns:p14="http://schemas.microsoft.com/office/powerpoint/2010/main" val="392206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r>
              <a:rPr lang="es-ES_tradnl" dirty="0" smtClean="0"/>
              <a:t>2.8. </a:t>
            </a:r>
            <a:r>
              <a:rPr lang="es-ES_tradnl" dirty="0"/>
              <a:t>Evaluación de los Clasificadores</a:t>
            </a:r>
            <a:endParaRPr lang="es-ES" dirty="0"/>
          </a:p>
        </p:txBody>
      </p:sp>
      <p:sp>
        <p:nvSpPr>
          <p:cNvPr id="3" name="Marcador de posición de texto 2"/>
          <p:cNvSpPr>
            <a:spLocks noGrp="1"/>
          </p:cNvSpPr>
          <p:nvPr>
            <p:ph type="body" idx="1"/>
          </p:nvPr>
        </p:nvSpPr>
        <p:spPr>
          <a:xfrm>
            <a:off x="1522411" y="1905000"/>
            <a:ext cx="4416552" cy="457200"/>
          </a:xfrm>
        </p:spPr>
        <p:txBody>
          <a:bodyPr rtlCol="0"/>
          <a:lstStyle/>
          <a:p>
            <a:pPr algn="ctr" rtl="0"/>
            <a:r>
              <a:rPr lang="es-ES" dirty="0" smtClean="0"/>
              <a:t>PRECISIÓN</a:t>
            </a:r>
            <a:endParaRPr lang="es-ES" dirty="0"/>
          </a:p>
        </p:txBody>
      </p:sp>
      <p:sp>
        <p:nvSpPr>
          <p:cNvPr id="5" name="Marcador de posición de texto 4"/>
          <p:cNvSpPr>
            <a:spLocks noGrp="1"/>
          </p:cNvSpPr>
          <p:nvPr>
            <p:ph type="body" sz="quarter" idx="3"/>
          </p:nvPr>
        </p:nvSpPr>
        <p:spPr>
          <a:xfrm>
            <a:off x="5865812" y="1905000"/>
            <a:ext cx="5867400" cy="457200"/>
          </a:xfrm>
        </p:spPr>
        <p:txBody>
          <a:bodyPr rtlCol="0"/>
          <a:lstStyle/>
          <a:p>
            <a:pPr algn="ctr" rtl="0"/>
            <a:r>
              <a:rPr lang="es-ES" dirty="0" smtClean="0"/>
              <a:t>Métodos para calcular la precisión</a:t>
            </a:r>
            <a:endParaRPr lang="es-ES" dirty="0"/>
          </a:p>
        </p:txBody>
      </p:sp>
      <p:sp>
        <p:nvSpPr>
          <p:cNvPr id="6" name="Marcador de posición de contenido 5"/>
          <p:cNvSpPr>
            <a:spLocks noGrp="1"/>
          </p:cNvSpPr>
          <p:nvPr>
            <p:ph sz="quarter" idx="4"/>
          </p:nvPr>
        </p:nvSpPr>
        <p:spPr>
          <a:xfrm>
            <a:off x="7008812" y="2438400"/>
            <a:ext cx="3121151" cy="2057399"/>
          </a:xfrm>
        </p:spPr>
        <p:txBody>
          <a:bodyPr rtlCol="0">
            <a:normAutofit fontScale="77500" lnSpcReduction="20000"/>
          </a:bodyPr>
          <a:lstStyle/>
          <a:p>
            <a:pPr rtl="0"/>
            <a:r>
              <a:rPr lang="es-ES" dirty="0" smtClean="0"/>
              <a:t>Estimación por restitución</a:t>
            </a:r>
          </a:p>
          <a:p>
            <a:pPr rtl="0"/>
            <a:r>
              <a:rPr lang="es-ES" dirty="0" err="1" smtClean="0"/>
              <a:t>Holdout</a:t>
            </a:r>
            <a:endParaRPr lang="es-ES" dirty="0" smtClean="0"/>
          </a:p>
          <a:p>
            <a:pPr rtl="0"/>
            <a:r>
              <a:rPr lang="es-ES" dirty="0" err="1" smtClean="0"/>
              <a:t>Remuestreo</a:t>
            </a:r>
            <a:endParaRPr lang="es-ES" dirty="0" smtClean="0"/>
          </a:p>
          <a:p>
            <a:pPr rtl="0"/>
            <a:r>
              <a:rPr lang="es-ES" u="sng" dirty="0" smtClean="0"/>
              <a:t>Validación cruzada</a:t>
            </a:r>
          </a:p>
          <a:p>
            <a:pPr rtl="0"/>
            <a:r>
              <a:rPr lang="es-ES" dirty="0" err="1" smtClean="0"/>
              <a:t>Bootstrapping</a:t>
            </a:r>
            <a:endParaRPr lang="es-ES" dirty="0" smtClean="0"/>
          </a:p>
        </p:txBody>
      </p:sp>
      <p:sp>
        <p:nvSpPr>
          <p:cNvPr id="7" name="Marcador de pie de página 6"/>
          <p:cNvSpPr>
            <a:spLocks noGrp="1"/>
          </p:cNvSpPr>
          <p:nvPr>
            <p:ph type="ftr" sz="quarter" idx="11"/>
          </p:nvPr>
        </p:nvSpPr>
        <p:spPr/>
        <p:txBody>
          <a:bodyPr/>
          <a:lstStyle/>
          <a:p>
            <a:pPr rtl="0"/>
            <a:r>
              <a:rPr lang="es-ES" noProof="0" smtClean="0"/>
              <a:t>Detección de ataques de Denegación de Servicio usando técnicas de clasificación supervisada</a:t>
            </a:r>
            <a:endParaRPr lang="es-ES" noProof="0" dirty="0"/>
          </a:p>
        </p:txBody>
      </p:sp>
      <p:graphicFrame>
        <p:nvGraphicFramePr>
          <p:cNvPr id="9" name="Marcador de contenido 8"/>
          <p:cNvGraphicFramePr>
            <a:graphicFrameLocks noGrp="1" noChangeAspect="1"/>
          </p:cNvGraphicFramePr>
          <p:nvPr>
            <p:ph sz="half" idx="2"/>
            <p:extLst>
              <p:ext uri="{D42A27DB-BD31-4B8C-83A1-F6EECF244321}">
                <p14:modId xmlns:p14="http://schemas.microsoft.com/office/powerpoint/2010/main" val="3532642700"/>
              </p:ext>
            </p:extLst>
          </p:nvPr>
        </p:nvGraphicFramePr>
        <p:xfrm>
          <a:off x="1903412" y="2438400"/>
          <a:ext cx="3657600" cy="714116"/>
        </p:xfrm>
        <a:graphic>
          <a:graphicData uri="http://schemas.openxmlformats.org/presentationml/2006/ole">
            <mc:AlternateContent xmlns:mc="http://schemas.openxmlformats.org/markup-compatibility/2006">
              <mc:Choice xmlns:v="urn:schemas-microsoft-com:vml" Requires="v">
                <p:oleObj spid="_x0000_s2380" name="EcuaciÛn" r:id="rId4" imgW="2019300" imgH="393700" progId="Equation.3">
                  <p:embed/>
                </p:oleObj>
              </mc:Choice>
              <mc:Fallback>
                <p:oleObj name="EcuaciÛn" r:id="rId4" imgW="2019300" imgH="393700" progId="Equation.3">
                  <p:embed/>
                  <p:pic>
                    <p:nvPicPr>
                      <p:cNvPr id="0" name=""/>
                      <p:cNvPicPr/>
                      <p:nvPr/>
                    </p:nvPicPr>
                    <p:blipFill>
                      <a:blip r:embed="rId5"/>
                      <a:stretch>
                        <a:fillRect/>
                      </a:stretch>
                    </p:blipFill>
                    <p:spPr>
                      <a:xfrm>
                        <a:off x="1903412" y="2438400"/>
                        <a:ext cx="3657600" cy="714116"/>
                      </a:xfrm>
                      <a:prstGeom prst="rect">
                        <a:avLst/>
                      </a:prstGeom>
                      <a:solidFill>
                        <a:schemeClr val="tx1"/>
                      </a:solidFill>
                      <a:ln>
                        <a:solidFill>
                          <a:schemeClr val="bg2"/>
                        </a:solidFill>
                      </a:ln>
                    </p:spPr>
                  </p:pic>
                </p:oleObj>
              </mc:Fallback>
            </mc:AlternateContent>
          </a:graphicData>
        </a:graphic>
      </p:graphicFrame>
      <p:sp>
        <p:nvSpPr>
          <p:cNvPr id="10" name="Marcador de posición de texto 2"/>
          <p:cNvSpPr txBox="1">
            <a:spLocks/>
          </p:cNvSpPr>
          <p:nvPr/>
        </p:nvSpPr>
        <p:spPr>
          <a:xfrm>
            <a:off x="1522412" y="3276600"/>
            <a:ext cx="4416552" cy="38100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b="0" kern="1200" cap="all" spc="200" baseline="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accent1"/>
              </a:buClr>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accent1"/>
              </a:buClr>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accent1"/>
              </a:buClr>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accent1"/>
              </a:buClr>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accent1"/>
              </a:buClr>
              <a:buFont typeface="Arial" pitchFamily="34" charset="0"/>
              <a:buNone/>
              <a:defRPr sz="1600" b="1" kern="1200">
                <a:solidFill>
                  <a:schemeClr val="tx1"/>
                </a:solidFill>
                <a:latin typeface="+mn-lt"/>
                <a:ea typeface="+mn-ea"/>
                <a:cs typeface="+mn-cs"/>
              </a:defRPr>
            </a:lvl9pPr>
          </a:lstStyle>
          <a:p>
            <a:pPr algn="ctr"/>
            <a:r>
              <a:rPr lang="es-ES" dirty="0" smtClean="0"/>
              <a:t>Sensibilidad</a:t>
            </a:r>
            <a:endParaRPr lang="es-ES" dirty="0"/>
          </a:p>
        </p:txBody>
      </p:sp>
      <p:graphicFrame>
        <p:nvGraphicFramePr>
          <p:cNvPr id="11" name="Marcador de contenido 8"/>
          <p:cNvGraphicFramePr>
            <a:graphicFrameLocks noChangeAspect="1"/>
          </p:cNvGraphicFramePr>
          <p:nvPr>
            <p:extLst>
              <p:ext uri="{D42A27DB-BD31-4B8C-83A1-F6EECF244321}">
                <p14:modId xmlns:p14="http://schemas.microsoft.com/office/powerpoint/2010/main" val="3891696196"/>
              </p:ext>
            </p:extLst>
          </p:nvPr>
        </p:nvGraphicFramePr>
        <p:xfrm>
          <a:off x="1370012" y="3886200"/>
          <a:ext cx="4729161" cy="591445"/>
        </p:xfrm>
        <a:graphic>
          <a:graphicData uri="http://schemas.openxmlformats.org/presentationml/2006/ole">
            <mc:AlternateContent xmlns:mc="http://schemas.openxmlformats.org/markup-compatibility/2006">
              <mc:Choice xmlns:v="urn:schemas-microsoft-com:vml" Requires="v">
                <p:oleObj spid="_x0000_s2381" name="EcuaciÛn" r:id="rId6" imgW="3454400" imgH="431800" progId="Equation.3">
                  <p:embed/>
                </p:oleObj>
              </mc:Choice>
              <mc:Fallback>
                <p:oleObj name="EcuaciÛn" r:id="rId6" imgW="3454400" imgH="431800" progId="Equation.3">
                  <p:embed/>
                  <p:pic>
                    <p:nvPicPr>
                      <p:cNvPr id="0" name=""/>
                      <p:cNvPicPr/>
                      <p:nvPr/>
                    </p:nvPicPr>
                    <p:blipFill>
                      <a:blip r:embed="rId7"/>
                      <a:stretch>
                        <a:fillRect/>
                      </a:stretch>
                    </p:blipFill>
                    <p:spPr>
                      <a:xfrm>
                        <a:off x="1370012" y="3886200"/>
                        <a:ext cx="4729161" cy="591445"/>
                      </a:xfrm>
                      <a:prstGeom prst="rect">
                        <a:avLst/>
                      </a:prstGeom>
                      <a:solidFill>
                        <a:schemeClr val="tx1"/>
                      </a:solidFill>
                      <a:ln>
                        <a:solidFill>
                          <a:schemeClr val="tx1"/>
                        </a:solidFill>
                      </a:ln>
                    </p:spPr>
                  </p:pic>
                </p:oleObj>
              </mc:Fallback>
            </mc:AlternateContent>
          </a:graphicData>
        </a:graphic>
      </p:graphicFrame>
      <p:pic>
        <p:nvPicPr>
          <p:cNvPr id="13" name="Imagen 12" descr="imgre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61611" y="0"/>
            <a:ext cx="1827213" cy="1827213"/>
          </a:xfrm>
          <a:prstGeom prst="rect">
            <a:avLst/>
          </a:prstGeom>
          <a:ln>
            <a:noFill/>
          </a:ln>
          <a:effectLst>
            <a:softEdge rad="112500"/>
          </a:effectLst>
        </p:spPr>
      </p:pic>
      <p:sp>
        <p:nvSpPr>
          <p:cNvPr id="12" name="Marcador de posición de texto 2"/>
          <p:cNvSpPr txBox="1">
            <a:spLocks/>
          </p:cNvSpPr>
          <p:nvPr/>
        </p:nvSpPr>
        <p:spPr>
          <a:xfrm>
            <a:off x="1522412" y="4724400"/>
            <a:ext cx="4416552" cy="38100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b="0" kern="1200" cap="all" spc="200" baseline="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accent1"/>
              </a:buClr>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accent1"/>
              </a:buClr>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accent1"/>
              </a:buClr>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accent1"/>
              </a:buClr>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accent1"/>
              </a:buClr>
              <a:buFont typeface="Arial" pitchFamily="34" charset="0"/>
              <a:buNone/>
              <a:defRPr sz="1600" b="1" kern="1200">
                <a:solidFill>
                  <a:schemeClr val="tx1"/>
                </a:solidFill>
                <a:latin typeface="+mn-lt"/>
                <a:ea typeface="+mn-ea"/>
                <a:cs typeface="+mn-cs"/>
              </a:defRPr>
            </a:lvl9pPr>
          </a:lstStyle>
          <a:p>
            <a:pPr algn="ctr"/>
            <a:r>
              <a:rPr lang="es-ES" dirty="0" smtClean="0"/>
              <a:t>Especificidad</a:t>
            </a:r>
            <a:endParaRPr lang="es-ES" dirty="0"/>
          </a:p>
        </p:txBody>
      </p:sp>
      <p:graphicFrame>
        <p:nvGraphicFramePr>
          <p:cNvPr id="14" name="Marcador de contenido 8"/>
          <p:cNvGraphicFramePr>
            <a:graphicFrameLocks noChangeAspect="1"/>
          </p:cNvGraphicFramePr>
          <p:nvPr>
            <p:extLst>
              <p:ext uri="{D42A27DB-BD31-4B8C-83A1-F6EECF244321}">
                <p14:modId xmlns:p14="http://schemas.microsoft.com/office/powerpoint/2010/main" val="4285200529"/>
              </p:ext>
            </p:extLst>
          </p:nvPr>
        </p:nvGraphicFramePr>
        <p:xfrm>
          <a:off x="1370012" y="5334000"/>
          <a:ext cx="4816475" cy="592138"/>
        </p:xfrm>
        <a:graphic>
          <a:graphicData uri="http://schemas.openxmlformats.org/presentationml/2006/ole">
            <mc:AlternateContent xmlns:mc="http://schemas.openxmlformats.org/markup-compatibility/2006">
              <mc:Choice xmlns:v="urn:schemas-microsoft-com:vml" Requires="v">
                <p:oleObj spid="_x0000_s2382" name="EcuaciÛn" r:id="rId9" imgW="3517900" imgH="431800" progId="Equation.3">
                  <p:embed/>
                </p:oleObj>
              </mc:Choice>
              <mc:Fallback>
                <p:oleObj name="EcuaciÛn" r:id="rId9" imgW="3517900" imgH="431800" progId="Equation.3">
                  <p:embed/>
                  <p:pic>
                    <p:nvPicPr>
                      <p:cNvPr id="0" name=""/>
                      <p:cNvPicPr/>
                      <p:nvPr/>
                    </p:nvPicPr>
                    <p:blipFill>
                      <a:blip r:embed="rId10"/>
                      <a:stretch>
                        <a:fillRect/>
                      </a:stretch>
                    </p:blipFill>
                    <p:spPr>
                      <a:xfrm>
                        <a:off x="1370012" y="5334000"/>
                        <a:ext cx="4816475" cy="592138"/>
                      </a:xfrm>
                      <a:prstGeom prst="rect">
                        <a:avLst/>
                      </a:prstGeom>
                      <a:solidFill>
                        <a:schemeClr val="tx1"/>
                      </a:solidFill>
                      <a:ln>
                        <a:solidFill>
                          <a:schemeClr val="tx1"/>
                        </a:solidFill>
                      </a:ln>
                    </p:spPr>
                  </p:pic>
                </p:oleObj>
              </mc:Fallback>
            </mc:AlternateContent>
          </a:graphicData>
        </a:graphic>
      </p:graphicFrame>
      <p:sp>
        <p:nvSpPr>
          <p:cNvPr id="15" name="Marcador de posición de texto 2"/>
          <p:cNvSpPr txBox="1">
            <a:spLocks/>
          </p:cNvSpPr>
          <p:nvPr/>
        </p:nvSpPr>
        <p:spPr>
          <a:xfrm>
            <a:off x="6856412" y="4724400"/>
            <a:ext cx="4648200" cy="45720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b="0" kern="1200" cap="all" spc="200" baseline="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accent1"/>
              </a:buClr>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accent1"/>
              </a:buClr>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accent1"/>
              </a:buClr>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accent1"/>
              </a:buClr>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accent1"/>
              </a:buClr>
              <a:buFont typeface="Arial" pitchFamily="34" charset="0"/>
              <a:buNone/>
              <a:defRPr sz="1600" b="1" kern="1200">
                <a:solidFill>
                  <a:schemeClr val="tx1"/>
                </a:solidFill>
                <a:latin typeface="+mn-lt"/>
                <a:ea typeface="+mn-ea"/>
                <a:cs typeface="+mn-cs"/>
              </a:defRPr>
            </a:lvl9pPr>
          </a:lstStyle>
          <a:p>
            <a:pPr algn="ctr"/>
            <a:r>
              <a:rPr lang="es-ES" dirty="0" smtClean="0"/>
              <a:t>ÁREA BAJO LA CURVA ROC (</a:t>
            </a:r>
            <a:r>
              <a:rPr lang="es-ES" dirty="0" err="1" smtClean="0"/>
              <a:t>Auc</a:t>
            </a:r>
            <a:r>
              <a:rPr lang="es-ES" dirty="0" smtClean="0"/>
              <a:t>)</a:t>
            </a:r>
            <a:endParaRPr lang="es-ES" dirty="0"/>
          </a:p>
        </p:txBody>
      </p:sp>
      <p:graphicFrame>
        <p:nvGraphicFramePr>
          <p:cNvPr id="16" name="Marcador de contenido 8"/>
          <p:cNvGraphicFramePr>
            <a:graphicFrameLocks noChangeAspect="1"/>
          </p:cNvGraphicFramePr>
          <p:nvPr>
            <p:extLst>
              <p:ext uri="{D42A27DB-BD31-4B8C-83A1-F6EECF244321}">
                <p14:modId xmlns:p14="http://schemas.microsoft.com/office/powerpoint/2010/main" val="25866996"/>
              </p:ext>
            </p:extLst>
          </p:nvPr>
        </p:nvGraphicFramePr>
        <p:xfrm>
          <a:off x="8123238" y="5334000"/>
          <a:ext cx="1738312" cy="592138"/>
        </p:xfrm>
        <a:graphic>
          <a:graphicData uri="http://schemas.openxmlformats.org/presentationml/2006/ole">
            <mc:AlternateContent xmlns:mc="http://schemas.openxmlformats.org/markup-compatibility/2006">
              <mc:Choice xmlns:v="urn:schemas-microsoft-com:vml" Requires="v">
                <p:oleObj spid="_x0000_s2383" name="EcuaciÛn" r:id="rId11" imgW="1270000" imgH="431800" progId="Equation.3">
                  <p:embed/>
                </p:oleObj>
              </mc:Choice>
              <mc:Fallback>
                <p:oleObj name="EcuaciÛn" r:id="rId11" imgW="1270000" imgH="431800" progId="Equation.3">
                  <p:embed/>
                  <p:pic>
                    <p:nvPicPr>
                      <p:cNvPr id="0" name=""/>
                      <p:cNvPicPr/>
                      <p:nvPr/>
                    </p:nvPicPr>
                    <p:blipFill>
                      <a:blip r:embed="rId12"/>
                      <a:stretch>
                        <a:fillRect/>
                      </a:stretch>
                    </p:blipFill>
                    <p:spPr>
                      <a:xfrm>
                        <a:off x="8123238" y="5334000"/>
                        <a:ext cx="1738312" cy="592138"/>
                      </a:xfrm>
                      <a:prstGeom prst="rect">
                        <a:avLst/>
                      </a:prstGeom>
                      <a:solidFill>
                        <a:schemeClr val="tx1"/>
                      </a:solidFill>
                      <a:ln>
                        <a:solidFill>
                          <a:schemeClr val="tx1"/>
                        </a:solidFill>
                      </a:ln>
                    </p:spPr>
                  </p:pic>
                </p:oleObj>
              </mc:Fallback>
            </mc:AlternateContent>
          </a:graphicData>
        </a:graphic>
      </p:graphicFrame>
      <p:sp>
        <p:nvSpPr>
          <p:cNvPr id="4" name="Marcador de número de diapositiva 3"/>
          <p:cNvSpPr>
            <a:spLocks noGrp="1"/>
          </p:cNvSpPr>
          <p:nvPr>
            <p:ph type="sldNum" sz="quarter" idx="12"/>
          </p:nvPr>
        </p:nvSpPr>
        <p:spPr/>
        <p:txBody>
          <a:bodyPr/>
          <a:lstStyle/>
          <a:p>
            <a:fld id="{2A013F82-EE5E-44EE-A61D-E31C6657F26F}" type="slidenum">
              <a:rPr lang="es-ES" smtClean="0"/>
              <a:pPr/>
              <a:t>14</a:t>
            </a:fld>
            <a:r>
              <a:rPr lang="es-ES" smtClean="0"/>
              <a:t>/27</a:t>
            </a:r>
            <a:endParaRPr lang="es-ES" dirty="0"/>
          </a:p>
        </p:txBody>
      </p:sp>
    </p:spTree>
    <p:extLst>
      <p:ext uri="{BB962C8B-B14F-4D97-AF65-F5344CB8AC3E}">
        <p14:creationId xmlns:p14="http://schemas.microsoft.com/office/powerpoint/2010/main" val="424880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es-ES" dirty="0" smtClean="0"/>
              <a:t>Índice</a:t>
            </a:r>
            <a:endParaRPr lang="es-ES" dirty="0"/>
          </a:p>
        </p:txBody>
      </p:sp>
      <p:sp>
        <p:nvSpPr>
          <p:cNvPr id="14" name="Marcador de posición de contenido 13"/>
          <p:cNvSpPr>
            <a:spLocks noGrp="1"/>
          </p:cNvSpPr>
          <p:nvPr>
            <p:ph idx="1"/>
          </p:nvPr>
        </p:nvSpPr>
        <p:spPr/>
        <p:txBody>
          <a:bodyPr rtlCol="0"/>
          <a:lstStyle/>
          <a:p>
            <a:pPr marL="457200" indent="-457200" rtl="0">
              <a:buFont typeface="+mj-lt"/>
              <a:buAutoNum type="arabicPeriod"/>
            </a:pPr>
            <a:r>
              <a:rPr lang="es-ES" dirty="0" smtClean="0"/>
              <a:t>Introducción	</a:t>
            </a:r>
            <a:endParaRPr lang="es-ES" dirty="0"/>
          </a:p>
          <a:p>
            <a:pPr marL="457200" indent="-457200" rtl="0">
              <a:buFont typeface="+mj-lt"/>
              <a:buAutoNum type="arabicPeriod"/>
            </a:pPr>
            <a:r>
              <a:rPr lang="es-ES" dirty="0" smtClean="0"/>
              <a:t>Estado del Arte	</a:t>
            </a:r>
            <a:endParaRPr lang="es-ES" dirty="0"/>
          </a:p>
          <a:p>
            <a:pPr marL="457200" indent="-457200" rtl="0">
              <a:buFont typeface="+mj-lt"/>
              <a:buAutoNum type="arabicPeriod"/>
            </a:pPr>
            <a:r>
              <a:rPr lang="es-ES" b="1" u="sng" dirty="0" smtClean="0"/>
              <a:t>Metodología</a:t>
            </a:r>
          </a:p>
          <a:p>
            <a:pPr marL="457200" indent="-457200" rtl="0">
              <a:buFont typeface="+mj-lt"/>
              <a:buAutoNum type="arabicPeriod"/>
            </a:pPr>
            <a:r>
              <a:rPr lang="es-ES" dirty="0" smtClean="0"/>
              <a:t>Resultados Experimentales</a:t>
            </a:r>
          </a:p>
          <a:p>
            <a:pPr marL="457200" indent="-457200" rtl="0">
              <a:buFont typeface="+mj-lt"/>
              <a:buAutoNum type="arabicPeriod"/>
            </a:pPr>
            <a:r>
              <a:rPr lang="es-ES" dirty="0" smtClean="0"/>
              <a:t>Conclusiones</a:t>
            </a:r>
          </a:p>
        </p:txBody>
      </p:sp>
      <p:sp>
        <p:nvSpPr>
          <p:cNvPr id="2" name="Marcador de pie de página 1"/>
          <p:cNvSpPr>
            <a:spLocks noGrp="1"/>
          </p:cNvSpPr>
          <p:nvPr>
            <p:ph type="ftr" sz="quarter" idx="11"/>
          </p:nvPr>
        </p:nvSpPr>
        <p:spPr/>
        <p:txBody>
          <a:bodyPr/>
          <a:lstStyle/>
          <a:p>
            <a:pPr rtl="0"/>
            <a:r>
              <a:rPr lang="es-ES" noProof="0" smtClean="0"/>
              <a:t>Detección de ataques de Denegación de Servicio usando técnicas de clasificación supervisada</a:t>
            </a:r>
            <a:endParaRPr lang="es-ES" noProof="0" dirty="0"/>
          </a:p>
        </p:txBody>
      </p:sp>
      <p:sp>
        <p:nvSpPr>
          <p:cNvPr id="4" name="Marcador de número de diapositiva 3"/>
          <p:cNvSpPr>
            <a:spLocks noGrp="1"/>
          </p:cNvSpPr>
          <p:nvPr>
            <p:ph type="sldNum" sz="quarter" idx="12"/>
          </p:nvPr>
        </p:nvSpPr>
        <p:spPr/>
        <p:txBody>
          <a:bodyPr/>
          <a:lstStyle/>
          <a:p>
            <a:pPr rtl="0"/>
            <a:fld id="{2A013F82-EE5E-44EE-A61D-E31C6657F26F}" type="slidenum">
              <a:rPr lang="es-ES" noProof="0" smtClean="0"/>
              <a:t>15</a:t>
            </a:fld>
            <a:r>
              <a:rPr lang="es-ES" noProof="0" smtClean="0"/>
              <a:t>/27</a:t>
            </a:r>
            <a:endParaRPr lang="es-ES" noProof="0" dirty="0"/>
          </a:p>
        </p:txBody>
      </p:sp>
    </p:spTree>
    <p:extLst>
      <p:ext uri="{BB962C8B-B14F-4D97-AF65-F5344CB8AC3E}">
        <p14:creationId xmlns:p14="http://schemas.microsoft.com/office/powerpoint/2010/main" val="314071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381000"/>
            <a:ext cx="9753599" cy="1371600"/>
          </a:xfrm>
        </p:spPr>
        <p:txBody>
          <a:bodyPr/>
          <a:lstStyle/>
          <a:p>
            <a:r>
              <a:rPr lang="es-ES_tradnl" dirty="0" smtClean="0"/>
              <a:t>3. Metodología</a:t>
            </a:r>
            <a:endParaRPr lang="es-ES_tradnl" dirty="0"/>
          </a:p>
        </p:txBody>
      </p:sp>
      <p:sp>
        <p:nvSpPr>
          <p:cNvPr id="3" name="Marcador de texto vertical 2"/>
          <p:cNvSpPr>
            <a:spLocks noGrp="1"/>
          </p:cNvSpPr>
          <p:nvPr>
            <p:ph type="body" orient="vert" idx="1"/>
          </p:nvPr>
        </p:nvSpPr>
        <p:spPr>
          <a:xfrm>
            <a:off x="1522413" y="1904999"/>
            <a:ext cx="10058399" cy="4495801"/>
          </a:xfrm>
        </p:spPr>
        <p:txBody>
          <a:bodyPr vert="horz">
            <a:normAutofit lnSpcReduction="10000"/>
          </a:bodyPr>
          <a:lstStyle/>
          <a:p>
            <a:pPr marL="223838" lvl="1" indent="-223838">
              <a:spcBef>
                <a:spcPts val="1800"/>
              </a:spcBef>
            </a:pPr>
            <a:r>
              <a:rPr lang="es-ES_tradnl" dirty="0" smtClean="0">
                <a:latin typeface="Arial" charset="0"/>
                <a:cs typeface="Times New Roman" charset="0"/>
              </a:rPr>
              <a:t>Se van a utilizar una serie de clasificadores estándares muy conocidos y usados en el área de la IA.</a:t>
            </a:r>
          </a:p>
          <a:p>
            <a:pPr marL="223838" lvl="1" indent="-223838">
              <a:spcBef>
                <a:spcPts val="1800"/>
              </a:spcBef>
            </a:pPr>
            <a:r>
              <a:rPr lang="es-ES_tradnl" dirty="0" smtClean="0">
                <a:latin typeface="Arial" charset="0"/>
                <a:cs typeface="Times New Roman" charset="0"/>
              </a:rPr>
              <a:t>Clasificadores:</a:t>
            </a:r>
          </a:p>
          <a:p>
            <a:pPr marL="582612" lvl="1" indent="-342900">
              <a:spcBef>
                <a:spcPct val="50000"/>
              </a:spcBef>
              <a:buFont typeface="Arial"/>
              <a:buChar char="•"/>
              <a:defRPr/>
            </a:pPr>
            <a:r>
              <a:rPr lang="es-ES_tradnl" sz="1600" dirty="0">
                <a:latin typeface="Arial" charset="0"/>
                <a:cs typeface="Times New Roman" charset="0"/>
              </a:rPr>
              <a:t>J48: se trata de una implementación del algoritmo C4.5,  usado para generar un árbol de decisión. Se trata de una extensión del ID3. </a:t>
            </a:r>
          </a:p>
          <a:p>
            <a:pPr marL="582612" lvl="1" indent="-342900">
              <a:spcBef>
                <a:spcPct val="50000"/>
              </a:spcBef>
              <a:buFont typeface="Arial"/>
              <a:buChar char="•"/>
              <a:defRPr/>
            </a:pPr>
            <a:r>
              <a:rPr lang="es-ES_tradnl" sz="1600" dirty="0" err="1">
                <a:latin typeface="Arial" charset="0"/>
                <a:cs typeface="Times New Roman" charset="0"/>
              </a:rPr>
              <a:t>Naive</a:t>
            </a:r>
            <a:r>
              <a:rPr lang="es-ES_tradnl" sz="1600" dirty="0">
                <a:latin typeface="Arial" charset="0"/>
                <a:cs typeface="Times New Roman" charset="0"/>
              </a:rPr>
              <a:t> </a:t>
            </a:r>
            <a:r>
              <a:rPr lang="es-ES_tradnl" sz="1600" dirty="0" err="1">
                <a:latin typeface="Arial" charset="0"/>
                <a:cs typeface="Times New Roman" charset="0"/>
              </a:rPr>
              <a:t>Bayes</a:t>
            </a:r>
            <a:r>
              <a:rPr lang="es-ES_tradnl" sz="1600" dirty="0">
                <a:latin typeface="Arial" charset="0"/>
                <a:cs typeface="Times New Roman" charset="0"/>
              </a:rPr>
              <a:t>: simple clasificador probabilístico basado en la aplicación del teorema de </a:t>
            </a:r>
            <a:r>
              <a:rPr lang="es-ES_tradnl" sz="1600" dirty="0" err="1">
                <a:latin typeface="Arial" charset="0"/>
                <a:cs typeface="Times New Roman" charset="0"/>
              </a:rPr>
              <a:t>Bayes</a:t>
            </a:r>
            <a:r>
              <a:rPr lang="es-ES_tradnl" sz="1600" dirty="0">
                <a:latin typeface="Arial" charset="0"/>
                <a:cs typeface="Times New Roman" charset="0"/>
              </a:rPr>
              <a:t> con suposiciones de independencia fuertes entre las características. </a:t>
            </a:r>
          </a:p>
          <a:p>
            <a:pPr marL="582612" lvl="1" indent="-342900">
              <a:spcBef>
                <a:spcPct val="50000"/>
              </a:spcBef>
              <a:buFont typeface="Arial"/>
              <a:buChar char="•"/>
              <a:defRPr/>
            </a:pPr>
            <a:r>
              <a:rPr lang="es-ES_tradnl" sz="1600" dirty="0" err="1">
                <a:latin typeface="Arial" charset="0"/>
                <a:cs typeface="Times New Roman" charset="0"/>
              </a:rPr>
              <a:t>LogR</a:t>
            </a:r>
            <a:r>
              <a:rPr lang="es-ES_tradnl" sz="1600" dirty="0">
                <a:latin typeface="Arial" charset="0"/>
                <a:cs typeface="Times New Roman" charset="0"/>
              </a:rPr>
              <a:t> (</a:t>
            </a:r>
            <a:r>
              <a:rPr lang="es-ES_tradnl" sz="1600" dirty="0" err="1">
                <a:latin typeface="Arial" charset="0"/>
                <a:cs typeface="Times New Roman" charset="0"/>
              </a:rPr>
              <a:t>Logistic</a:t>
            </a:r>
            <a:r>
              <a:rPr lang="es-ES_tradnl" sz="1600" dirty="0">
                <a:latin typeface="Arial" charset="0"/>
                <a:cs typeface="Times New Roman" charset="0"/>
              </a:rPr>
              <a:t> </a:t>
            </a:r>
            <a:r>
              <a:rPr lang="es-ES_tradnl" sz="1600" dirty="0" err="1">
                <a:latin typeface="Arial" charset="0"/>
                <a:cs typeface="Times New Roman" charset="0"/>
              </a:rPr>
              <a:t>Regression</a:t>
            </a:r>
            <a:r>
              <a:rPr lang="es-ES_tradnl" sz="1600" dirty="0">
                <a:latin typeface="Arial" charset="0"/>
                <a:cs typeface="Times New Roman" charset="0"/>
              </a:rPr>
              <a:t>): tipo de análisis de regresión utilizado para predecir el resultado de una variable que se puede categorizar. </a:t>
            </a:r>
          </a:p>
          <a:p>
            <a:pPr marL="561975" lvl="2" indent="-342900">
              <a:spcBef>
                <a:spcPct val="50000"/>
              </a:spcBef>
              <a:buFont typeface="Arial"/>
              <a:buChar char="•"/>
              <a:defRPr/>
            </a:pPr>
            <a:r>
              <a:rPr lang="es-ES_tradnl" sz="1600" dirty="0">
                <a:latin typeface="Arial" charset="0"/>
                <a:cs typeface="Times New Roman" charset="0"/>
              </a:rPr>
              <a:t>Maquinas de vectores de </a:t>
            </a:r>
            <a:r>
              <a:rPr lang="es-ES_tradnl" sz="1600" dirty="0" smtClean="0">
                <a:latin typeface="Arial" charset="0"/>
                <a:cs typeface="Times New Roman" charset="0"/>
              </a:rPr>
              <a:t>soporte (SVM): </a:t>
            </a:r>
            <a:r>
              <a:rPr lang="es-ES_tradnl" sz="1600" dirty="0">
                <a:latin typeface="Arial" charset="0"/>
                <a:cs typeface="Times New Roman" charset="0"/>
              </a:rPr>
              <a:t>construye un modelo capaz de predecir si una muestra nueva pertenece a una categoría u otra basándose en hiperplanos que dividen el espacio</a:t>
            </a:r>
            <a:r>
              <a:rPr lang="es-ES_tradnl" sz="1600" dirty="0" smtClean="0">
                <a:latin typeface="Arial" charset="0"/>
                <a:cs typeface="Times New Roman" charset="0"/>
              </a:rPr>
              <a:t>.</a:t>
            </a:r>
          </a:p>
          <a:p>
            <a:pPr marL="561975" lvl="2" indent="-342900">
              <a:spcBef>
                <a:spcPct val="50000"/>
              </a:spcBef>
              <a:buFont typeface="Arial"/>
              <a:buChar char="•"/>
              <a:defRPr/>
            </a:pPr>
            <a:r>
              <a:rPr lang="es-ES_tradnl" sz="1600" dirty="0" err="1">
                <a:latin typeface="Arial" charset="0"/>
                <a:cs typeface="Times New Roman" charset="0"/>
              </a:rPr>
              <a:t>Perceptrón</a:t>
            </a:r>
            <a:r>
              <a:rPr lang="es-ES_tradnl" sz="1600" dirty="0">
                <a:latin typeface="Arial" charset="0"/>
                <a:cs typeface="Times New Roman" charset="0"/>
              </a:rPr>
              <a:t> multicapa: modelo de red neuronal artificial de </a:t>
            </a:r>
            <a:r>
              <a:rPr lang="es-ES_tradnl" sz="1600" dirty="0" smtClean="0">
                <a:latin typeface="Arial" charset="0"/>
                <a:cs typeface="Times New Roman" charset="0"/>
              </a:rPr>
              <a:t>retro-propagación </a:t>
            </a:r>
            <a:r>
              <a:rPr lang="es-ES_tradnl" sz="1600" dirty="0">
                <a:latin typeface="Arial" charset="0"/>
                <a:cs typeface="Times New Roman" charset="0"/>
              </a:rPr>
              <a:t>(control o modificación usando resultados anticipados) que asigna conjuntos de datos de entrada a un conjunto de salidas apropiadas.</a:t>
            </a:r>
          </a:p>
          <a:p>
            <a:pPr marL="561975" lvl="2" indent="-342900">
              <a:spcBef>
                <a:spcPct val="50000"/>
              </a:spcBef>
              <a:buFont typeface="Arial"/>
              <a:buChar char="•"/>
              <a:defRPr/>
            </a:pPr>
            <a:r>
              <a:rPr lang="es-ES_tradnl" sz="1600" dirty="0" err="1" smtClean="0">
                <a:latin typeface="Arial" charset="0"/>
                <a:cs typeface="Times New Roman" charset="0"/>
              </a:rPr>
              <a:t>Credal</a:t>
            </a:r>
            <a:r>
              <a:rPr lang="es-ES_tradnl" sz="1600" dirty="0" smtClean="0">
                <a:latin typeface="Arial" charset="0"/>
                <a:cs typeface="Times New Roman" charset="0"/>
              </a:rPr>
              <a:t> </a:t>
            </a:r>
            <a:r>
              <a:rPr lang="es-ES_tradnl" sz="1600" dirty="0" err="1" smtClean="0">
                <a:latin typeface="Arial" charset="0"/>
                <a:cs typeface="Times New Roman" charset="0"/>
              </a:rPr>
              <a:t>Decision</a:t>
            </a:r>
            <a:r>
              <a:rPr lang="es-ES_tradnl" sz="1600" dirty="0" smtClean="0">
                <a:latin typeface="Arial" charset="0"/>
                <a:cs typeface="Times New Roman" charset="0"/>
              </a:rPr>
              <a:t> </a:t>
            </a:r>
            <a:r>
              <a:rPr lang="es-ES_tradnl" sz="1600" dirty="0" err="1" smtClean="0">
                <a:latin typeface="Arial" charset="0"/>
                <a:cs typeface="Times New Roman" charset="0"/>
              </a:rPr>
              <a:t>Tree</a:t>
            </a:r>
            <a:r>
              <a:rPr lang="es-ES_tradnl" sz="1600" dirty="0" smtClean="0">
                <a:latin typeface="Arial" charset="0"/>
                <a:cs typeface="Times New Roman" charset="0"/>
              </a:rPr>
              <a:t> (CDT): modelo más novedoso basado en probabilidades imprecisas</a:t>
            </a:r>
            <a:endParaRPr lang="es-ES_tradnl" sz="1600" dirty="0">
              <a:latin typeface="Arial" charset="0"/>
              <a:cs typeface="Times New Roman" charset="0"/>
            </a:endParaRPr>
          </a:p>
          <a:p>
            <a:pPr marL="442913" lvl="2" indent="-223838">
              <a:spcBef>
                <a:spcPts val="1800"/>
              </a:spcBef>
            </a:pPr>
            <a:endParaRPr lang="es-ES_tradnl" dirty="0" smtClean="0">
              <a:latin typeface="Arial" charset="0"/>
              <a:cs typeface="Times New Roman" charset="0"/>
            </a:endParaRPr>
          </a:p>
          <a:p>
            <a:pPr marL="442913" lvl="2" indent="-223838">
              <a:spcBef>
                <a:spcPts val="1800"/>
              </a:spcBef>
            </a:pPr>
            <a:endParaRPr lang="es-ES_tradnl" dirty="0">
              <a:latin typeface="Arial" charset="0"/>
              <a:cs typeface="Times New Roman" charset="0"/>
            </a:endParaRPr>
          </a:p>
          <a:p>
            <a:pPr marL="0" indent="0">
              <a:buNone/>
            </a:pPr>
            <a:endParaRPr lang="es-ES_tradnl" dirty="0"/>
          </a:p>
        </p:txBody>
      </p:sp>
      <p:sp>
        <p:nvSpPr>
          <p:cNvPr id="4" name="Marcador de pie de página 3"/>
          <p:cNvSpPr>
            <a:spLocks noGrp="1"/>
          </p:cNvSpPr>
          <p:nvPr>
            <p:ph type="ftr" sz="quarter" idx="11"/>
          </p:nvPr>
        </p:nvSpPr>
        <p:spPr/>
        <p:txBody>
          <a:bodyPr/>
          <a:lstStyle/>
          <a:p>
            <a:pPr rtl="0"/>
            <a:r>
              <a:rPr lang="es-ES" noProof="0" smtClean="0"/>
              <a:t>Detección de ataques de Denegación de Servicio usando técnicas de clasificación supervisada</a:t>
            </a:r>
            <a:endParaRPr lang="es-ES" noProof="0" dirty="0"/>
          </a:p>
        </p:txBody>
      </p:sp>
      <p:sp>
        <p:nvSpPr>
          <p:cNvPr id="6" name="Marcador de número de diapositiva 5"/>
          <p:cNvSpPr>
            <a:spLocks noGrp="1"/>
          </p:cNvSpPr>
          <p:nvPr>
            <p:ph type="sldNum" sz="quarter" idx="12"/>
          </p:nvPr>
        </p:nvSpPr>
        <p:spPr/>
        <p:txBody>
          <a:bodyPr/>
          <a:lstStyle/>
          <a:p>
            <a:fld id="{2A013F82-EE5E-44EE-A61D-E31C6657F26F}" type="slidenum">
              <a:rPr lang="es-ES" smtClean="0"/>
              <a:pPr/>
              <a:t>16</a:t>
            </a:fld>
            <a:r>
              <a:rPr lang="es-ES" smtClean="0"/>
              <a:t>/27</a:t>
            </a:r>
            <a:endParaRPr lang="es-ES" dirty="0"/>
          </a:p>
        </p:txBody>
      </p:sp>
    </p:spTree>
    <p:extLst>
      <p:ext uri="{BB962C8B-B14F-4D97-AF65-F5344CB8AC3E}">
        <p14:creationId xmlns:p14="http://schemas.microsoft.com/office/powerpoint/2010/main" val="2866617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381000"/>
            <a:ext cx="9753599" cy="1371600"/>
          </a:xfrm>
        </p:spPr>
        <p:txBody>
          <a:bodyPr/>
          <a:lstStyle/>
          <a:p>
            <a:r>
              <a:rPr lang="es-ES_tradnl" dirty="0" smtClean="0"/>
              <a:t>3.1 </a:t>
            </a:r>
            <a:r>
              <a:rPr lang="es-ES_tradnl" dirty="0" err="1" smtClean="0"/>
              <a:t>Credal</a:t>
            </a:r>
            <a:r>
              <a:rPr lang="es-ES_tradnl" dirty="0" smtClean="0"/>
              <a:t> </a:t>
            </a:r>
            <a:r>
              <a:rPr lang="es-ES_tradnl" dirty="0" err="1" smtClean="0"/>
              <a:t>Decision</a:t>
            </a:r>
            <a:r>
              <a:rPr lang="es-ES_tradnl" dirty="0" smtClean="0"/>
              <a:t> </a:t>
            </a:r>
            <a:r>
              <a:rPr lang="es-ES_tradnl" dirty="0" err="1" smtClean="0"/>
              <a:t>Tree</a:t>
            </a:r>
            <a:r>
              <a:rPr lang="es-ES_tradnl" dirty="0" smtClean="0"/>
              <a:t> (CDT)</a:t>
            </a:r>
            <a:endParaRPr lang="es-ES_tradnl" dirty="0"/>
          </a:p>
        </p:txBody>
      </p:sp>
      <p:sp>
        <p:nvSpPr>
          <p:cNvPr id="3" name="Marcador de texto vertical 2"/>
          <p:cNvSpPr>
            <a:spLocks noGrp="1"/>
          </p:cNvSpPr>
          <p:nvPr>
            <p:ph type="body" orient="vert" idx="1"/>
          </p:nvPr>
        </p:nvSpPr>
        <p:spPr>
          <a:xfrm>
            <a:off x="1522413" y="1904999"/>
            <a:ext cx="9134391" cy="4495801"/>
          </a:xfrm>
        </p:spPr>
        <p:txBody>
          <a:bodyPr vert="horz">
            <a:normAutofit/>
          </a:bodyPr>
          <a:lstStyle/>
          <a:p>
            <a:pPr marL="223838" lvl="1" indent="-223838">
              <a:spcBef>
                <a:spcPts val="1800"/>
              </a:spcBef>
            </a:pPr>
            <a:r>
              <a:rPr lang="es-ES_tradnl" dirty="0" smtClean="0">
                <a:latin typeface="Arial" charset="0"/>
                <a:cs typeface="Times New Roman" charset="0"/>
              </a:rPr>
              <a:t>Es </a:t>
            </a:r>
            <a:r>
              <a:rPr lang="es-ES_tradnl" dirty="0">
                <a:latin typeface="Arial" charset="0"/>
                <a:cs typeface="Times New Roman" charset="0"/>
              </a:rPr>
              <a:t>un árbol de decisión desarrollado por Abellán y Moral usando la teoría de probabilidades </a:t>
            </a:r>
            <a:r>
              <a:rPr lang="es-ES_tradnl" dirty="0" smtClean="0">
                <a:latin typeface="Arial" charset="0"/>
                <a:cs typeface="Times New Roman" charset="0"/>
              </a:rPr>
              <a:t>imprecisas.</a:t>
            </a:r>
          </a:p>
          <a:p>
            <a:pPr marL="800100" lvl="1" indent="-342900">
              <a:spcBef>
                <a:spcPct val="50000"/>
              </a:spcBef>
              <a:buFont typeface="Arial" charset="0"/>
              <a:buChar char="•"/>
            </a:pPr>
            <a:r>
              <a:rPr lang="es-ES_tradnl" dirty="0">
                <a:latin typeface="Arial" charset="0"/>
                <a:cs typeface="Times New Roman" charset="0"/>
              </a:rPr>
              <a:t>El proceso de selección de variables se basa en probabilidades imprecisas y medidas de incertidumbre en conjuntos </a:t>
            </a:r>
            <a:r>
              <a:rPr lang="es-ES_tradnl" dirty="0" err="1">
                <a:latin typeface="Arial" charset="0"/>
                <a:cs typeface="Times New Roman" charset="0"/>
              </a:rPr>
              <a:t>credales</a:t>
            </a:r>
            <a:r>
              <a:rPr lang="es-ES_tradnl" dirty="0">
                <a:latin typeface="Arial" charset="0"/>
                <a:cs typeface="Times New Roman" charset="0"/>
              </a:rPr>
              <a:t>, es decir </a:t>
            </a:r>
            <a:r>
              <a:rPr lang="es-ES_tradnl" dirty="0" smtClean="0">
                <a:latin typeface="Arial" charset="0"/>
                <a:cs typeface="Times New Roman" charset="0"/>
              </a:rPr>
              <a:t>conjuntos cerrados </a:t>
            </a:r>
            <a:r>
              <a:rPr lang="es-ES_tradnl" dirty="0">
                <a:latin typeface="Arial" charset="0"/>
                <a:cs typeface="Times New Roman" charset="0"/>
              </a:rPr>
              <a:t>y convexos de distribuciones de probabilidad.</a:t>
            </a:r>
          </a:p>
          <a:p>
            <a:pPr marL="800100" lvl="1" indent="-342900">
              <a:spcBef>
                <a:spcPct val="50000"/>
              </a:spcBef>
              <a:buFont typeface="Arial" charset="0"/>
              <a:buChar char="•"/>
            </a:pPr>
            <a:r>
              <a:rPr lang="es-ES_tradnl" dirty="0" smtClean="0">
                <a:latin typeface="Arial" charset="0"/>
                <a:cs typeface="Times New Roman" charset="0"/>
              </a:rPr>
              <a:t>Este </a:t>
            </a:r>
            <a:r>
              <a:rPr lang="es-ES_tradnl" dirty="0">
                <a:latin typeface="Arial" charset="0"/>
                <a:cs typeface="Times New Roman" charset="0"/>
              </a:rPr>
              <a:t>algoritmo obtiene buenos resultados, especialmente cuando se clasifican datos con ruido.</a:t>
            </a:r>
          </a:p>
          <a:p>
            <a:pPr marL="393700" lvl="3" indent="0">
              <a:spcBef>
                <a:spcPts val="1800"/>
              </a:spcBef>
              <a:buNone/>
            </a:pPr>
            <a:endParaRPr lang="es-ES_tradnl" dirty="0" smtClean="0">
              <a:latin typeface="Arial" charset="0"/>
              <a:cs typeface="Times New Roman" charset="0"/>
            </a:endParaRPr>
          </a:p>
          <a:p>
            <a:pPr marL="442913" lvl="2" indent="-223838">
              <a:spcBef>
                <a:spcPts val="1800"/>
              </a:spcBef>
            </a:pPr>
            <a:endParaRPr lang="es-ES_tradnl" dirty="0">
              <a:latin typeface="Arial" charset="0"/>
              <a:cs typeface="Times New Roman" charset="0"/>
            </a:endParaRPr>
          </a:p>
          <a:p>
            <a:pPr marL="0" indent="0">
              <a:buNone/>
            </a:pPr>
            <a:endParaRPr lang="es-ES_tradnl" dirty="0"/>
          </a:p>
        </p:txBody>
      </p:sp>
      <p:sp>
        <p:nvSpPr>
          <p:cNvPr id="4" name="Marcador de pie de página 3"/>
          <p:cNvSpPr>
            <a:spLocks noGrp="1"/>
          </p:cNvSpPr>
          <p:nvPr>
            <p:ph type="ftr" sz="quarter" idx="11"/>
          </p:nvPr>
        </p:nvSpPr>
        <p:spPr/>
        <p:txBody>
          <a:bodyPr/>
          <a:lstStyle/>
          <a:p>
            <a:pPr rtl="0"/>
            <a:r>
              <a:rPr lang="es-ES" noProof="0" smtClean="0"/>
              <a:t>Detección de ataques de Denegación de Servicio usando técnicas de clasificación supervisada</a:t>
            </a:r>
            <a:endParaRPr lang="es-ES" noProof="0" dirty="0"/>
          </a:p>
        </p:txBody>
      </p:sp>
      <p:graphicFrame>
        <p:nvGraphicFramePr>
          <p:cNvPr id="8" name="Diagrama 7"/>
          <p:cNvGraphicFramePr/>
          <p:nvPr>
            <p:extLst>
              <p:ext uri="{D42A27DB-BD31-4B8C-83A1-F6EECF244321}">
                <p14:modId xmlns:p14="http://schemas.microsoft.com/office/powerpoint/2010/main" val="2209397408"/>
              </p:ext>
            </p:extLst>
          </p:nvPr>
        </p:nvGraphicFramePr>
        <p:xfrm>
          <a:off x="1966113" y="4816770"/>
          <a:ext cx="3611819" cy="7583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a 8"/>
          <p:cNvGraphicFramePr/>
          <p:nvPr>
            <p:extLst>
              <p:ext uri="{D42A27DB-BD31-4B8C-83A1-F6EECF244321}">
                <p14:modId xmlns:p14="http://schemas.microsoft.com/office/powerpoint/2010/main" val="1597270784"/>
              </p:ext>
            </p:extLst>
          </p:nvPr>
        </p:nvGraphicFramePr>
        <p:xfrm>
          <a:off x="6706485" y="4831848"/>
          <a:ext cx="3563107" cy="70059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Marcador de número de diapositiva 4"/>
          <p:cNvSpPr>
            <a:spLocks noGrp="1"/>
          </p:cNvSpPr>
          <p:nvPr>
            <p:ph type="sldNum" sz="quarter" idx="12"/>
          </p:nvPr>
        </p:nvSpPr>
        <p:spPr/>
        <p:txBody>
          <a:bodyPr/>
          <a:lstStyle/>
          <a:p>
            <a:fld id="{2A013F82-EE5E-44EE-A61D-E31C6657F26F}" type="slidenum">
              <a:rPr lang="es-ES" smtClean="0"/>
              <a:pPr/>
              <a:t>17</a:t>
            </a:fld>
            <a:r>
              <a:rPr lang="es-ES" smtClean="0"/>
              <a:t>/27</a:t>
            </a:r>
            <a:endParaRPr lang="es-ES" dirty="0"/>
          </a:p>
        </p:txBody>
      </p:sp>
    </p:spTree>
    <p:extLst>
      <p:ext uri="{BB962C8B-B14F-4D97-AF65-F5344CB8AC3E}">
        <p14:creationId xmlns:p14="http://schemas.microsoft.com/office/powerpoint/2010/main" val="10218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es-ES" dirty="0" smtClean="0"/>
              <a:t>Índice</a:t>
            </a:r>
            <a:endParaRPr lang="es-ES" dirty="0"/>
          </a:p>
        </p:txBody>
      </p:sp>
      <p:sp>
        <p:nvSpPr>
          <p:cNvPr id="14" name="Marcador de posición de contenido 13"/>
          <p:cNvSpPr>
            <a:spLocks noGrp="1"/>
          </p:cNvSpPr>
          <p:nvPr>
            <p:ph idx="1"/>
          </p:nvPr>
        </p:nvSpPr>
        <p:spPr/>
        <p:txBody>
          <a:bodyPr rtlCol="0"/>
          <a:lstStyle/>
          <a:p>
            <a:pPr marL="457200" indent="-457200" rtl="0">
              <a:buFont typeface="+mj-lt"/>
              <a:buAutoNum type="arabicPeriod"/>
            </a:pPr>
            <a:r>
              <a:rPr lang="es-ES" dirty="0" smtClean="0"/>
              <a:t>Introducción	</a:t>
            </a:r>
            <a:endParaRPr lang="es-ES" dirty="0"/>
          </a:p>
          <a:p>
            <a:pPr marL="457200" indent="-457200" rtl="0">
              <a:buFont typeface="+mj-lt"/>
              <a:buAutoNum type="arabicPeriod"/>
            </a:pPr>
            <a:r>
              <a:rPr lang="es-ES" dirty="0" smtClean="0"/>
              <a:t>Estado del Arte	</a:t>
            </a:r>
            <a:endParaRPr lang="es-ES" dirty="0"/>
          </a:p>
          <a:p>
            <a:pPr marL="457200" indent="-457200" rtl="0">
              <a:buFont typeface="+mj-lt"/>
              <a:buAutoNum type="arabicPeriod"/>
            </a:pPr>
            <a:r>
              <a:rPr lang="es-ES" dirty="0" smtClean="0"/>
              <a:t>Metodología</a:t>
            </a:r>
          </a:p>
          <a:p>
            <a:pPr marL="457200" indent="-457200" rtl="0">
              <a:buFont typeface="+mj-lt"/>
              <a:buAutoNum type="arabicPeriod"/>
            </a:pPr>
            <a:r>
              <a:rPr lang="es-ES" b="1" u="sng" dirty="0" smtClean="0"/>
              <a:t>Resultados Experimentales</a:t>
            </a:r>
          </a:p>
          <a:p>
            <a:pPr marL="457200" indent="-457200" rtl="0">
              <a:buFont typeface="+mj-lt"/>
              <a:buAutoNum type="arabicPeriod"/>
            </a:pPr>
            <a:r>
              <a:rPr lang="es-ES" dirty="0" smtClean="0"/>
              <a:t>Conclusiones</a:t>
            </a:r>
          </a:p>
          <a:p>
            <a:pPr marL="0" indent="0">
              <a:buNone/>
            </a:pPr>
            <a:endParaRPr lang="es-ES" dirty="0"/>
          </a:p>
        </p:txBody>
      </p:sp>
      <p:sp>
        <p:nvSpPr>
          <p:cNvPr id="2" name="Marcador de pie de página 1"/>
          <p:cNvSpPr>
            <a:spLocks noGrp="1"/>
          </p:cNvSpPr>
          <p:nvPr>
            <p:ph type="ftr" sz="quarter" idx="11"/>
          </p:nvPr>
        </p:nvSpPr>
        <p:spPr/>
        <p:txBody>
          <a:bodyPr/>
          <a:lstStyle/>
          <a:p>
            <a:pPr rtl="0"/>
            <a:r>
              <a:rPr lang="es-ES" noProof="0" smtClean="0"/>
              <a:t>Detección de ataques de Denegación de Servicio usando técnicas de clasificación supervisada</a:t>
            </a:r>
            <a:endParaRPr lang="es-ES" noProof="0" dirty="0"/>
          </a:p>
        </p:txBody>
      </p:sp>
      <p:sp>
        <p:nvSpPr>
          <p:cNvPr id="4" name="Marcador de número de diapositiva 3"/>
          <p:cNvSpPr>
            <a:spLocks noGrp="1"/>
          </p:cNvSpPr>
          <p:nvPr>
            <p:ph type="sldNum" sz="quarter" idx="12"/>
          </p:nvPr>
        </p:nvSpPr>
        <p:spPr/>
        <p:txBody>
          <a:bodyPr/>
          <a:lstStyle/>
          <a:p>
            <a:pPr rtl="0"/>
            <a:fld id="{2A013F82-EE5E-44EE-A61D-E31C6657F26F}" type="slidenum">
              <a:rPr lang="es-ES" noProof="0" smtClean="0"/>
              <a:t>18</a:t>
            </a:fld>
            <a:r>
              <a:rPr lang="es-ES" noProof="0" smtClean="0"/>
              <a:t>/27</a:t>
            </a:r>
            <a:endParaRPr lang="es-ES" noProof="0" dirty="0"/>
          </a:p>
        </p:txBody>
      </p:sp>
    </p:spTree>
    <p:extLst>
      <p:ext uri="{BB962C8B-B14F-4D97-AF65-F5344CB8AC3E}">
        <p14:creationId xmlns:p14="http://schemas.microsoft.com/office/powerpoint/2010/main" val="314071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smtClean="0"/>
              <a:t>4.1 Conjunto de Datos</a:t>
            </a:r>
            <a:endParaRPr lang="es-ES" dirty="0"/>
          </a:p>
        </p:txBody>
      </p:sp>
      <p:sp>
        <p:nvSpPr>
          <p:cNvPr id="3" name="Marcador de posición de texto 2"/>
          <p:cNvSpPr>
            <a:spLocks noGrp="1"/>
          </p:cNvSpPr>
          <p:nvPr>
            <p:ph type="body" idx="1"/>
          </p:nvPr>
        </p:nvSpPr>
        <p:spPr/>
        <p:txBody>
          <a:bodyPr rtlCol="0"/>
          <a:lstStyle/>
          <a:p>
            <a:pPr algn="ctr" rtl="0"/>
            <a:r>
              <a:rPr lang="es-ES" dirty="0" smtClean="0"/>
              <a:t>KDD CUP 1999</a:t>
            </a:r>
            <a:endParaRPr lang="es-ES" dirty="0"/>
          </a:p>
        </p:txBody>
      </p:sp>
      <p:sp>
        <p:nvSpPr>
          <p:cNvPr id="4" name="Marcador de posición de contenido 3"/>
          <p:cNvSpPr>
            <a:spLocks noGrp="1"/>
          </p:cNvSpPr>
          <p:nvPr>
            <p:ph sz="half" idx="2"/>
          </p:nvPr>
        </p:nvSpPr>
        <p:spPr/>
        <p:txBody>
          <a:bodyPr rtlCol="0">
            <a:normAutofit fontScale="92500" lnSpcReduction="10000"/>
          </a:bodyPr>
          <a:lstStyle/>
          <a:p>
            <a:r>
              <a:rPr lang="es-ES" dirty="0"/>
              <a:t>Se trata de una base de datos de una amplia variedad de intrusiones simuladas en un entorno de </a:t>
            </a:r>
            <a:r>
              <a:rPr lang="es-ES" dirty="0" smtClean="0"/>
              <a:t>red.</a:t>
            </a:r>
          </a:p>
          <a:p>
            <a:r>
              <a:rPr lang="es-ES" dirty="0" smtClean="0"/>
              <a:t> </a:t>
            </a:r>
            <a:r>
              <a:rPr lang="es-ES" dirty="0"/>
              <a:t>Tiene un tamaño de </a:t>
            </a:r>
            <a:r>
              <a:rPr lang="es-ES" u="sng" dirty="0"/>
              <a:t>736MBytes</a:t>
            </a:r>
            <a:r>
              <a:rPr lang="es-ES" dirty="0" smtClean="0"/>
              <a:t>.</a:t>
            </a:r>
          </a:p>
          <a:p>
            <a:r>
              <a:rPr lang="es-ES" dirty="0" smtClean="0"/>
              <a:t>Recoge información sobre las sesiones TCP.</a:t>
            </a:r>
            <a:endParaRPr lang="es-ES" dirty="0"/>
          </a:p>
          <a:p>
            <a:r>
              <a:rPr lang="es-ES" dirty="0"/>
              <a:t>Los ataques incluidos se dividen en 4 categorías: </a:t>
            </a:r>
            <a:r>
              <a:rPr lang="es-ES" dirty="0" err="1"/>
              <a:t>DDoS</a:t>
            </a:r>
            <a:r>
              <a:rPr lang="es-ES" dirty="0"/>
              <a:t>, R2L, U2R y sondeo.</a:t>
            </a:r>
          </a:p>
          <a:p>
            <a:pPr rtl="0"/>
            <a:endParaRPr lang="es-ES" dirty="0"/>
          </a:p>
        </p:txBody>
      </p:sp>
      <p:sp>
        <p:nvSpPr>
          <p:cNvPr id="5" name="Marcador de posición de texto 4"/>
          <p:cNvSpPr>
            <a:spLocks noGrp="1"/>
          </p:cNvSpPr>
          <p:nvPr>
            <p:ph type="body" sz="quarter" idx="3"/>
          </p:nvPr>
        </p:nvSpPr>
        <p:spPr/>
        <p:txBody>
          <a:bodyPr rtlCol="0"/>
          <a:lstStyle/>
          <a:p>
            <a:pPr algn="ctr" rtl="0"/>
            <a:r>
              <a:rPr lang="es-ES" dirty="0" smtClean="0"/>
              <a:t>Tipos DE ATAQUES </a:t>
            </a:r>
            <a:r>
              <a:rPr lang="es-ES" dirty="0" err="1" smtClean="0"/>
              <a:t>DDOs</a:t>
            </a:r>
            <a:endParaRPr lang="es-ES" dirty="0"/>
          </a:p>
        </p:txBody>
      </p:sp>
      <p:sp>
        <p:nvSpPr>
          <p:cNvPr id="6" name="Marcador de posición de contenido 5"/>
          <p:cNvSpPr>
            <a:spLocks noGrp="1"/>
          </p:cNvSpPr>
          <p:nvPr>
            <p:ph sz="quarter" idx="4"/>
          </p:nvPr>
        </p:nvSpPr>
        <p:spPr>
          <a:xfrm>
            <a:off x="6249860" y="2743200"/>
            <a:ext cx="5254751" cy="3581399"/>
          </a:xfrm>
        </p:spPr>
        <p:txBody>
          <a:bodyPr rtlCol="0">
            <a:normAutofit fontScale="40000" lnSpcReduction="20000"/>
          </a:bodyPr>
          <a:lstStyle/>
          <a:p>
            <a:r>
              <a:rPr lang="es-ES" sz="3500" dirty="0"/>
              <a:t>BACK: contra el servidor Apache cuando una URL contiene muchas barras</a:t>
            </a:r>
          </a:p>
          <a:p>
            <a:r>
              <a:rPr lang="es-ES" sz="3500" dirty="0"/>
              <a:t>LAND: paquete TCP/SYN falsificado con misma dirección </a:t>
            </a:r>
            <a:r>
              <a:rPr lang="es-ES" sz="3500" dirty="0" smtClean="0"/>
              <a:t>de origen </a:t>
            </a:r>
            <a:r>
              <a:rPr lang="es-ES" sz="3500" dirty="0"/>
              <a:t>que de destino. Esto causa que el servidor se responda a sí mismo continuamente.</a:t>
            </a:r>
          </a:p>
          <a:p>
            <a:r>
              <a:rPr lang="es-ES" sz="3500" dirty="0"/>
              <a:t>NEPTUNE: se inician flujos de paquetes TCP/SYN, el servidor responde pero nunca obtiene una respuesta, luego se limita el número de conexiones y recursos. </a:t>
            </a:r>
          </a:p>
          <a:p>
            <a:r>
              <a:rPr lang="es-ES" sz="3500" dirty="0"/>
              <a:t>POP o ping de la muerte: consiste en mandar paquetes ICPM muy grandes.</a:t>
            </a:r>
          </a:p>
          <a:p>
            <a:r>
              <a:rPr lang="es-ES" sz="3500" dirty="0"/>
              <a:t>SMURF: utiliza mensajes ping a </a:t>
            </a:r>
            <a:r>
              <a:rPr lang="es-ES" sz="3500" dirty="0" err="1"/>
              <a:t>broadcast</a:t>
            </a:r>
            <a:r>
              <a:rPr lang="es-ES" sz="3500" dirty="0"/>
              <a:t> falsificando la identidad con la del objetivo.</a:t>
            </a:r>
          </a:p>
          <a:p>
            <a:r>
              <a:rPr lang="es-ES" sz="3500" dirty="0"/>
              <a:t>TEARDROP: modificar la información de compensación en la que se basa la fragmentación de paquetes IP. Como resultado quedan fragmentos vacíos o superpuestos.</a:t>
            </a:r>
          </a:p>
          <a:p>
            <a:pPr rtl="0"/>
            <a:endParaRPr lang="es-ES" dirty="0"/>
          </a:p>
        </p:txBody>
      </p:sp>
      <p:sp>
        <p:nvSpPr>
          <p:cNvPr id="7" name="Marcador de pie de página 6"/>
          <p:cNvSpPr>
            <a:spLocks noGrp="1"/>
          </p:cNvSpPr>
          <p:nvPr>
            <p:ph type="ftr" sz="quarter" idx="11"/>
          </p:nvPr>
        </p:nvSpPr>
        <p:spPr/>
        <p:txBody>
          <a:bodyPr/>
          <a:lstStyle/>
          <a:p>
            <a:pPr rtl="0"/>
            <a:r>
              <a:rPr lang="es-ES" noProof="0" dirty="0" smtClean="0"/>
              <a:t>Detección de ataques de Denegación de Servicio usando técnicas de clasificación supervisada</a:t>
            </a:r>
            <a:endParaRPr lang="es-ES" noProof="0" dirty="0"/>
          </a:p>
        </p:txBody>
      </p:sp>
      <p:pic>
        <p:nvPicPr>
          <p:cNvPr id="10" name="Imagen 9"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2011" y="0"/>
            <a:ext cx="2436813" cy="1769701"/>
          </a:xfrm>
          <a:prstGeom prst="rect">
            <a:avLst/>
          </a:prstGeom>
          <a:ln>
            <a:noFill/>
          </a:ln>
          <a:effectLst>
            <a:softEdge rad="112500"/>
          </a:effectLst>
        </p:spPr>
      </p:pic>
      <p:sp>
        <p:nvSpPr>
          <p:cNvPr id="9" name="Marcador de número de diapositiva 8"/>
          <p:cNvSpPr>
            <a:spLocks noGrp="1"/>
          </p:cNvSpPr>
          <p:nvPr>
            <p:ph type="sldNum" sz="quarter" idx="12"/>
          </p:nvPr>
        </p:nvSpPr>
        <p:spPr/>
        <p:txBody>
          <a:bodyPr/>
          <a:lstStyle/>
          <a:p>
            <a:fld id="{2A013F82-EE5E-44EE-A61D-E31C6657F26F}" type="slidenum">
              <a:rPr lang="es-ES" smtClean="0"/>
              <a:pPr/>
              <a:t>19</a:t>
            </a:fld>
            <a:r>
              <a:rPr lang="es-ES" smtClean="0"/>
              <a:t>/27</a:t>
            </a:r>
            <a:endParaRPr lang="es-ES" dirty="0"/>
          </a:p>
        </p:txBody>
      </p:sp>
    </p:spTree>
    <p:extLst>
      <p:ext uri="{BB962C8B-B14F-4D97-AF65-F5344CB8AC3E}">
        <p14:creationId xmlns:p14="http://schemas.microsoft.com/office/powerpoint/2010/main" val="172577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es-ES" dirty="0" smtClean="0"/>
              <a:t>Índice</a:t>
            </a:r>
            <a:endParaRPr lang="es-ES" dirty="0"/>
          </a:p>
        </p:txBody>
      </p:sp>
      <p:sp>
        <p:nvSpPr>
          <p:cNvPr id="14" name="Marcador de posición de contenido 13"/>
          <p:cNvSpPr>
            <a:spLocks noGrp="1"/>
          </p:cNvSpPr>
          <p:nvPr>
            <p:ph idx="1"/>
          </p:nvPr>
        </p:nvSpPr>
        <p:spPr/>
        <p:txBody>
          <a:bodyPr rtlCol="0"/>
          <a:lstStyle/>
          <a:p>
            <a:pPr marL="457200" indent="-457200" rtl="0">
              <a:buFont typeface="+mj-lt"/>
              <a:buAutoNum type="arabicPeriod"/>
            </a:pPr>
            <a:r>
              <a:rPr lang="es-ES" dirty="0" smtClean="0"/>
              <a:t>Introducción	</a:t>
            </a:r>
            <a:endParaRPr lang="es-ES" dirty="0"/>
          </a:p>
          <a:p>
            <a:pPr marL="457200" indent="-457200" rtl="0">
              <a:buFont typeface="+mj-lt"/>
              <a:buAutoNum type="arabicPeriod"/>
            </a:pPr>
            <a:r>
              <a:rPr lang="es-ES" dirty="0" smtClean="0"/>
              <a:t>Estado del Arte	</a:t>
            </a:r>
            <a:endParaRPr lang="es-ES" dirty="0"/>
          </a:p>
          <a:p>
            <a:pPr marL="457200" indent="-457200" rtl="0">
              <a:buFont typeface="+mj-lt"/>
              <a:buAutoNum type="arabicPeriod"/>
            </a:pPr>
            <a:r>
              <a:rPr lang="es-ES" dirty="0" smtClean="0"/>
              <a:t>Metodología</a:t>
            </a:r>
          </a:p>
          <a:p>
            <a:pPr marL="457200" indent="-457200" rtl="0">
              <a:buFont typeface="+mj-lt"/>
              <a:buAutoNum type="arabicPeriod"/>
            </a:pPr>
            <a:r>
              <a:rPr lang="es-ES" dirty="0" smtClean="0"/>
              <a:t>Resultados Experimentales</a:t>
            </a:r>
          </a:p>
          <a:p>
            <a:pPr marL="457200" indent="-457200" rtl="0">
              <a:buFont typeface="+mj-lt"/>
              <a:buAutoNum type="arabicPeriod"/>
            </a:pPr>
            <a:r>
              <a:rPr lang="es-ES" dirty="0" smtClean="0"/>
              <a:t>Conclusiones</a:t>
            </a:r>
          </a:p>
          <a:p>
            <a:pPr marL="0" indent="0" rtl="0">
              <a:buNone/>
            </a:pPr>
            <a:endParaRPr lang="es-ES" dirty="0"/>
          </a:p>
        </p:txBody>
      </p:sp>
      <p:sp>
        <p:nvSpPr>
          <p:cNvPr id="2" name="Marcador de pie de página 1"/>
          <p:cNvSpPr>
            <a:spLocks noGrp="1"/>
          </p:cNvSpPr>
          <p:nvPr>
            <p:ph type="ftr" sz="quarter" idx="11"/>
          </p:nvPr>
        </p:nvSpPr>
        <p:spPr/>
        <p:txBody>
          <a:bodyPr/>
          <a:lstStyle/>
          <a:p>
            <a:pPr rtl="0"/>
            <a:r>
              <a:rPr lang="es-ES" noProof="0" smtClean="0"/>
              <a:t>Detección de ataques de Denegación de Servicio usando técnicas de clasificación supervisada</a:t>
            </a:r>
            <a:endParaRPr lang="es-ES" noProof="0" dirty="0"/>
          </a:p>
        </p:txBody>
      </p:sp>
      <p:sp>
        <p:nvSpPr>
          <p:cNvPr id="4" name="Marcador de número de diapositiva 3"/>
          <p:cNvSpPr>
            <a:spLocks noGrp="1"/>
          </p:cNvSpPr>
          <p:nvPr>
            <p:ph type="sldNum" sz="quarter" idx="12"/>
          </p:nvPr>
        </p:nvSpPr>
        <p:spPr/>
        <p:txBody>
          <a:bodyPr/>
          <a:lstStyle/>
          <a:p>
            <a:pPr rtl="0"/>
            <a:fld id="{2A013F82-EE5E-44EE-A61D-E31C6657F26F}" type="slidenum">
              <a:rPr lang="es-ES" noProof="0" smtClean="0"/>
              <a:t>2</a:t>
            </a:fld>
            <a:r>
              <a:rPr lang="es-ES" noProof="0" smtClean="0"/>
              <a:t>/27</a:t>
            </a:r>
            <a:endParaRPr lang="es-ES" noProof="0" dirty="0"/>
          </a:p>
        </p:txBody>
      </p:sp>
    </p:spTree>
    <p:extLst>
      <p:ext uri="{BB962C8B-B14F-4D97-AF65-F5344CB8AC3E}">
        <p14:creationId xmlns:p14="http://schemas.microsoft.com/office/powerpoint/2010/main" val="83164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381000"/>
            <a:ext cx="9753599" cy="1371600"/>
          </a:xfrm>
        </p:spPr>
        <p:txBody>
          <a:bodyPr/>
          <a:lstStyle/>
          <a:p>
            <a:r>
              <a:rPr lang="es-ES_tradnl" dirty="0"/>
              <a:t>4</a:t>
            </a:r>
            <a:r>
              <a:rPr lang="es-ES_tradnl" dirty="0" smtClean="0"/>
              <a:t>.2 WEKA</a:t>
            </a:r>
            <a:endParaRPr lang="es-ES_tradnl" dirty="0"/>
          </a:p>
        </p:txBody>
      </p:sp>
      <p:sp>
        <p:nvSpPr>
          <p:cNvPr id="3" name="Marcador de texto vertical 2"/>
          <p:cNvSpPr>
            <a:spLocks noGrp="1"/>
          </p:cNvSpPr>
          <p:nvPr>
            <p:ph type="body" orient="vert" idx="1"/>
          </p:nvPr>
        </p:nvSpPr>
        <p:spPr>
          <a:xfrm>
            <a:off x="1522413" y="1904999"/>
            <a:ext cx="9134391" cy="4495801"/>
          </a:xfrm>
        </p:spPr>
        <p:txBody>
          <a:bodyPr vert="horz">
            <a:normAutofit/>
          </a:bodyPr>
          <a:lstStyle/>
          <a:p>
            <a:pPr marL="342900" indent="-342900">
              <a:spcBef>
                <a:spcPct val="50000"/>
              </a:spcBef>
              <a:buFont typeface="Arial" charset="0"/>
              <a:buChar char="•"/>
            </a:pPr>
            <a:r>
              <a:rPr lang="es-ES_tradnl" sz="2000" dirty="0">
                <a:latin typeface="Arial" charset="0"/>
                <a:cs typeface="Times New Roman" charset="0"/>
              </a:rPr>
              <a:t>Denominado </a:t>
            </a:r>
            <a:r>
              <a:rPr lang="es-ES_tradnl" sz="2000" dirty="0" err="1">
                <a:latin typeface="Arial" charset="0"/>
                <a:cs typeface="Times New Roman" charset="0"/>
              </a:rPr>
              <a:t>Waikato</a:t>
            </a:r>
            <a:r>
              <a:rPr lang="es-ES_tradnl" sz="2000" dirty="0">
                <a:latin typeface="Arial" charset="0"/>
                <a:cs typeface="Times New Roman" charset="0"/>
              </a:rPr>
              <a:t> </a:t>
            </a:r>
            <a:r>
              <a:rPr lang="es-ES_tradnl" sz="2000" dirty="0" err="1">
                <a:latin typeface="Arial" charset="0"/>
                <a:cs typeface="Times New Roman" charset="0"/>
              </a:rPr>
              <a:t>Enviroment</a:t>
            </a:r>
            <a:r>
              <a:rPr lang="es-ES_tradnl" sz="2000" dirty="0">
                <a:latin typeface="Arial" charset="0"/>
                <a:cs typeface="Times New Roman" charset="0"/>
              </a:rPr>
              <a:t> </a:t>
            </a:r>
            <a:r>
              <a:rPr lang="es-ES_tradnl" sz="2000" dirty="0" err="1">
                <a:latin typeface="Arial" charset="0"/>
                <a:cs typeface="Times New Roman" charset="0"/>
              </a:rPr>
              <a:t>for</a:t>
            </a:r>
            <a:r>
              <a:rPr lang="es-ES_tradnl" sz="2000" dirty="0">
                <a:latin typeface="Arial" charset="0"/>
                <a:cs typeface="Times New Roman" charset="0"/>
              </a:rPr>
              <a:t> </a:t>
            </a:r>
            <a:r>
              <a:rPr lang="es-ES_tradnl" sz="2000" dirty="0" err="1">
                <a:latin typeface="Arial" charset="0"/>
                <a:cs typeface="Times New Roman" charset="0"/>
              </a:rPr>
              <a:t>Knowledge</a:t>
            </a:r>
            <a:r>
              <a:rPr lang="es-ES_tradnl" sz="2000" dirty="0">
                <a:latin typeface="Arial" charset="0"/>
                <a:cs typeface="Times New Roman" charset="0"/>
              </a:rPr>
              <a:t> </a:t>
            </a:r>
            <a:r>
              <a:rPr lang="es-ES_tradnl" sz="2000" dirty="0" err="1">
                <a:latin typeface="Arial" charset="0"/>
                <a:cs typeface="Times New Roman" charset="0"/>
              </a:rPr>
              <a:t>Analysis</a:t>
            </a:r>
            <a:r>
              <a:rPr lang="es-ES_tradnl" sz="2000" dirty="0">
                <a:latin typeface="Arial" charset="0"/>
                <a:cs typeface="Times New Roman" charset="0"/>
              </a:rPr>
              <a:t> (WEKA</a:t>
            </a:r>
            <a:r>
              <a:rPr lang="es-ES_tradnl" sz="2000" dirty="0" smtClean="0">
                <a:latin typeface="Arial" charset="0"/>
                <a:cs typeface="Times New Roman" charset="0"/>
              </a:rPr>
              <a:t>)</a:t>
            </a:r>
            <a:endParaRPr lang="es-ES_tradnl" sz="2000" dirty="0">
              <a:latin typeface="Arial" charset="0"/>
              <a:cs typeface="Times New Roman" charset="0"/>
            </a:endParaRPr>
          </a:p>
          <a:p>
            <a:pPr marL="342900" indent="-342900">
              <a:spcBef>
                <a:spcPct val="50000"/>
              </a:spcBef>
              <a:buFont typeface="Arial" charset="0"/>
              <a:buChar char="•"/>
            </a:pPr>
            <a:r>
              <a:rPr lang="es-ES_tradnl" sz="2000" dirty="0">
                <a:latin typeface="Arial" charset="0"/>
                <a:cs typeface="Times New Roman" charset="0"/>
              </a:rPr>
              <a:t>Se trata de un entorno para trabajar con aprendizaje automático</a:t>
            </a:r>
          </a:p>
          <a:p>
            <a:pPr marL="342900" indent="-342900">
              <a:spcBef>
                <a:spcPct val="50000"/>
              </a:spcBef>
              <a:buFont typeface="Arial" charset="0"/>
              <a:buChar char="•"/>
            </a:pPr>
            <a:r>
              <a:rPr lang="es-ES_tradnl" sz="2000" dirty="0">
                <a:latin typeface="Arial" charset="0"/>
                <a:cs typeface="Times New Roman" charset="0"/>
              </a:rPr>
              <a:t>Contiene una colección de herramientas de visualización y algoritmos para el análisis de datos y el modelo predictivo. </a:t>
            </a:r>
          </a:p>
          <a:p>
            <a:pPr marL="342900" indent="-342900">
              <a:spcBef>
                <a:spcPct val="50000"/>
              </a:spcBef>
              <a:buFont typeface="Arial" charset="0"/>
              <a:buChar char="•"/>
            </a:pPr>
            <a:r>
              <a:rPr lang="es-ES_tradnl" sz="2000" dirty="0">
                <a:latin typeface="Arial" charset="0"/>
                <a:cs typeface="Times New Roman" charset="0"/>
              </a:rPr>
              <a:t>Soporta tareas estándar de minería de datos: pre procesamiento de datos, </a:t>
            </a:r>
            <a:r>
              <a:rPr lang="es-ES_tradnl" sz="2000" dirty="0" err="1">
                <a:latin typeface="Arial" charset="0"/>
                <a:cs typeface="Times New Roman" charset="0"/>
              </a:rPr>
              <a:t>clustering</a:t>
            </a:r>
            <a:r>
              <a:rPr lang="es-ES_tradnl" sz="2000" dirty="0">
                <a:latin typeface="Arial" charset="0"/>
                <a:cs typeface="Times New Roman" charset="0"/>
              </a:rPr>
              <a:t>, clasificación, regresión, visualización y selección de características</a:t>
            </a:r>
          </a:p>
          <a:p>
            <a:pPr marL="342900" indent="-342900">
              <a:spcBef>
                <a:spcPct val="50000"/>
              </a:spcBef>
              <a:buFont typeface="Arial" charset="0"/>
              <a:buChar char="•"/>
            </a:pPr>
            <a:r>
              <a:rPr lang="es-ES_tradnl" sz="2000" dirty="0" smtClean="0">
                <a:latin typeface="Arial" charset="0"/>
                <a:cs typeface="Times New Roman" charset="0"/>
              </a:rPr>
              <a:t>Es software libre</a:t>
            </a:r>
            <a:endParaRPr lang="es-ES_tradnl" sz="2000" dirty="0">
              <a:latin typeface="Arial" charset="0"/>
              <a:cs typeface="Times New Roman" charset="0"/>
            </a:endParaRPr>
          </a:p>
          <a:p>
            <a:pPr marL="342900" indent="-342900">
              <a:spcBef>
                <a:spcPct val="50000"/>
              </a:spcBef>
              <a:buFont typeface="Arial" charset="0"/>
              <a:buChar char="•"/>
            </a:pPr>
            <a:r>
              <a:rPr lang="es-ES_tradnl" sz="2000" dirty="0">
                <a:latin typeface="Arial" charset="0"/>
                <a:cs typeface="Times New Roman" charset="0"/>
              </a:rPr>
              <a:t>Tiene una gran portabilidad ya que está implementada completamente en JAVA. </a:t>
            </a:r>
          </a:p>
          <a:p>
            <a:pPr marL="342900" indent="-342900">
              <a:spcBef>
                <a:spcPct val="50000"/>
              </a:spcBef>
              <a:buFont typeface="Arial" charset="0"/>
              <a:buChar char="•"/>
            </a:pPr>
            <a:r>
              <a:rPr lang="es-ES_tradnl" sz="2000" dirty="0">
                <a:latin typeface="Arial" charset="0"/>
                <a:cs typeface="Times New Roman" charset="0"/>
              </a:rPr>
              <a:t>Es fácil de usar gracias a su interfaz de usuario</a:t>
            </a:r>
          </a:p>
          <a:p>
            <a:pPr marL="617538" lvl="3" indent="-223838">
              <a:spcBef>
                <a:spcPts val="1800"/>
              </a:spcBef>
            </a:pPr>
            <a:endParaRPr lang="es-ES_tradnl" dirty="0" smtClean="0">
              <a:latin typeface="Arial" charset="0"/>
              <a:cs typeface="Times New Roman" charset="0"/>
            </a:endParaRPr>
          </a:p>
          <a:p>
            <a:pPr marL="442913" lvl="2" indent="-223838">
              <a:spcBef>
                <a:spcPts val="1800"/>
              </a:spcBef>
            </a:pPr>
            <a:endParaRPr lang="es-ES_tradnl" dirty="0">
              <a:latin typeface="Arial" charset="0"/>
              <a:cs typeface="Times New Roman" charset="0"/>
            </a:endParaRPr>
          </a:p>
          <a:p>
            <a:pPr marL="0" indent="0">
              <a:buNone/>
            </a:pPr>
            <a:endParaRPr lang="es-ES_tradnl" dirty="0"/>
          </a:p>
        </p:txBody>
      </p:sp>
      <p:sp>
        <p:nvSpPr>
          <p:cNvPr id="4" name="Marcador de pie de página 3"/>
          <p:cNvSpPr>
            <a:spLocks noGrp="1"/>
          </p:cNvSpPr>
          <p:nvPr>
            <p:ph type="ftr" sz="quarter" idx="11"/>
          </p:nvPr>
        </p:nvSpPr>
        <p:spPr/>
        <p:txBody>
          <a:bodyPr/>
          <a:lstStyle/>
          <a:p>
            <a:pPr rtl="0"/>
            <a:r>
              <a:rPr lang="es-ES" noProof="0" smtClean="0"/>
              <a:t>Detección de ataques de Denegación de Servicio usando técnicas de clasificación supervisada</a:t>
            </a:r>
            <a:endParaRPr lang="es-ES" noProof="0" dirty="0"/>
          </a:p>
        </p:txBody>
      </p:sp>
      <p:pic>
        <p:nvPicPr>
          <p:cNvPr id="6" name="Imagen 5"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2225" y="0"/>
            <a:ext cx="2006600" cy="1054100"/>
          </a:xfrm>
          <a:prstGeom prst="rect">
            <a:avLst/>
          </a:prstGeom>
          <a:ln>
            <a:noFill/>
          </a:ln>
          <a:effectLst>
            <a:outerShdw blurRad="292100" dist="139700" dir="2700000" algn="tl" rotWithShape="0">
              <a:srgbClr val="333333">
                <a:alpha val="65000"/>
              </a:srgbClr>
            </a:outerShdw>
          </a:effectLst>
        </p:spPr>
      </p:pic>
      <p:sp>
        <p:nvSpPr>
          <p:cNvPr id="7" name="Marcador de número de diapositiva 6"/>
          <p:cNvSpPr>
            <a:spLocks noGrp="1"/>
          </p:cNvSpPr>
          <p:nvPr>
            <p:ph type="sldNum" sz="quarter" idx="12"/>
          </p:nvPr>
        </p:nvSpPr>
        <p:spPr/>
        <p:txBody>
          <a:bodyPr/>
          <a:lstStyle/>
          <a:p>
            <a:fld id="{2A013F82-EE5E-44EE-A61D-E31C6657F26F}" type="slidenum">
              <a:rPr lang="es-ES" smtClean="0"/>
              <a:pPr/>
              <a:t>20</a:t>
            </a:fld>
            <a:r>
              <a:rPr lang="es-ES" smtClean="0"/>
              <a:t>/27</a:t>
            </a:r>
            <a:endParaRPr lang="es-ES" dirty="0"/>
          </a:p>
        </p:txBody>
      </p:sp>
    </p:spTree>
    <p:extLst>
      <p:ext uri="{BB962C8B-B14F-4D97-AF65-F5344CB8AC3E}">
        <p14:creationId xmlns:p14="http://schemas.microsoft.com/office/powerpoint/2010/main" val="232188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381000"/>
            <a:ext cx="9753599" cy="1371600"/>
          </a:xfrm>
        </p:spPr>
        <p:txBody>
          <a:bodyPr/>
          <a:lstStyle/>
          <a:p>
            <a:r>
              <a:rPr lang="es-ES_tradnl" dirty="0" smtClean="0"/>
              <a:t>4.3 Experimentos</a:t>
            </a:r>
            <a:endParaRPr lang="es-ES_tradnl" dirty="0"/>
          </a:p>
        </p:txBody>
      </p:sp>
      <p:sp>
        <p:nvSpPr>
          <p:cNvPr id="4" name="Marcador de pie de página 3"/>
          <p:cNvSpPr>
            <a:spLocks noGrp="1"/>
          </p:cNvSpPr>
          <p:nvPr>
            <p:ph type="ftr" sz="quarter" idx="11"/>
          </p:nvPr>
        </p:nvSpPr>
        <p:spPr/>
        <p:txBody>
          <a:bodyPr/>
          <a:lstStyle/>
          <a:p>
            <a:pPr rtl="0"/>
            <a:r>
              <a:rPr lang="es-ES" noProof="0" smtClean="0"/>
              <a:t>Detección de ataques de Denegación de Servicio usando técnicas de clasificación supervisada</a:t>
            </a:r>
            <a:endParaRPr lang="es-ES" noProof="0" dirty="0"/>
          </a:p>
        </p:txBody>
      </p:sp>
      <p:graphicFrame>
        <p:nvGraphicFramePr>
          <p:cNvPr id="6" name="Tabla 5"/>
          <p:cNvGraphicFramePr>
            <a:graphicFrameLocks noGrp="1"/>
          </p:cNvGraphicFramePr>
          <p:nvPr>
            <p:extLst>
              <p:ext uri="{D42A27DB-BD31-4B8C-83A1-F6EECF244321}">
                <p14:modId xmlns:p14="http://schemas.microsoft.com/office/powerpoint/2010/main" val="1715944529"/>
              </p:ext>
            </p:extLst>
          </p:nvPr>
        </p:nvGraphicFramePr>
        <p:xfrm>
          <a:off x="1979612" y="1905000"/>
          <a:ext cx="8278284" cy="3276602"/>
        </p:xfrm>
        <a:graphic>
          <a:graphicData uri="http://schemas.openxmlformats.org/drawingml/2006/table">
            <a:tbl>
              <a:tblPr firstRow="1" bandRow="1">
                <a:tableStyleId>{2D5ABB26-0587-4C30-8999-92F81FD0307C}</a:tableStyleId>
              </a:tblPr>
              <a:tblGrid>
                <a:gridCol w="2069571"/>
                <a:gridCol w="2069571"/>
                <a:gridCol w="2069571"/>
                <a:gridCol w="2069571"/>
              </a:tblGrid>
              <a:tr h="379068">
                <a:tc>
                  <a:txBody>
                    <a:bodyPr/>
                    <a:lstStyle/>
                    <a:p>
                      <a:pPr algn="ctr"/>
                      <a:r>
                        <a:rPr lang="es-ES_tradnl" dirty="0" smtClean="0"/>
                        <a:t>Estudio</a:t>
                      </a:r>
                      <a:endParaRPr lang="es-ES_tradnl" dirty="0"/>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2">
                        <a:lumMod val="50000"/>
                        <a:lumOff val="50000"/>
                      </a:schemeClr>
                    </a:solidFill>
                  </a:tcPr>
                </a:tc>
                <a:tc>
                  <a:txBody>
                    <a:bodyPr/>
                    <a:lstStyle/>
                    <a:p>
                      <a:pPr algn="ctr"/>
                      <a:r>
                        <a:rPr lang="es-ES_tradnl" dirty="0" smtClean="0"/>
                        <a:t>Número de clases</a:t>
                      </a:r>
                      <a:endParaRPr lang="es-ES_tradnl" dirty="0"/>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2">
                        <a:lumMod val="50000"/>
                        <a:lumOff val="50000"/>
                      </a:schemeClr>
                    </a:solidFill>
                  </a:tcPr>
                </a:tc>
                <a:tc>
                  <a:txBody>
                    <a:bodyPr/>
                    <a:lstStyle/>
                    <a:p>
                      <a:pPr algn="ctr"/>
                      <a:r>
                        <a:rPr lang="es-ES_tradnl" dirty="0" smtClean="0"/>
                        <a:t>Clases</a:t>
                      </a:r>
                      <a:endParaRPr lang="es-ES_tradnl" dirty="0"/>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2">
                        <a:lumMod val="50000"/>
                        <a:lumOff val="50000"/>
                      </a:schemeClr>
                    </a:solidFill>
                  </a:tcPr>
                </a:tc>
                <a:tc>
                  <a:txBody>
                    <a:bodyPr/>
                    <a:lstStyle/>
                    <a:p>
                      <a:pPr algn="ctr"/>
                      <a:r>
                        <a:rPr lang="es-ES_tradnl" dirty="0" smtClean="0"/>
                        <a:t>Abreviatura</a:t>
                      </a:r>
                      <a:endParaRPr lang="es-ES_tradnl" dirty="0"/>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2">
                        <a:lumMod val="50000"/>
                        <a:lumOff val="50000"/>
                      </a:schemeClr>
                    </a:solidFill>
                  </a:tcPr>
                </a:tc>
              </a:tr>
              <a:tr h="654282">
                <a:tc>
                  <a:txBody>
                    <a:bodyPr/>
                    <a:lstStyle/>
                    <a:p>
                      <a:pPr algn="ctr"/>
                      <a:r>
                        <a:rPr lang="es-ES_tradnl" dirty="0" smtClean="0"/>
                        <a:t>Conjunto</a:t>
                      </a:r>
                      <a:r>
                        <a:rPr lang="es-ES_tradnl" baseline="0" dirty="0" smtClean="0"/>
                        <a:t> dicotómico</a:t>
                      </a:r>
                      <a:endParaRPr lang="es-ES_tradnl" dirty="0"/>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r>
                        <a:rPr lang="es-ES_tradnl" dirty="0" smtClean="0"/>
                        <a:t>2</a:t>
                      </a:r>
                      <a:endParaRPr lang="es-ES_tradnl" dirty="0"/>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r>
                        <a:rPr lang="es-ES_tradnl" dirty="0" smtClean="0"/>
                        <a:t>Ataques</a:t>
                      </a:r>
                      <a:r>
                        <a:rPr lang="es-ES_tradnl" baseline="0" dirty="0" smtClean="0"/>
                        <a:t> </a:t>
                      </a:r>
                      <a:r>
                        <a:rPr lang="es-ES_tradnl" baseline="0" dirty="0" err="1" smtClean="0"/>
                        <a:t>DDoS</a:t>
                      </a:r>
                      <a:r>
                        <a:rPr lang="es-ES_tradnl" baseline="0" dirty="0" smtClean="0"/>
                        <a:t> y “otros”</a:t>
                      </a:r>
                      <a:endParaRPr lang="es-ES_tradnl" dirty="0"/>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r>
                        <a:rPr lang="es-ES_tradnl" dirty="0" err="1" smtClean="0"/>
                        <a:t>DDoS</a:t>
                      </a:r>
                      <a:r>
                        <a:rPr lang="es-ES_tradnl" dirty="0" smtClean="0"/>
                        <a:t> 2C</a:t>
                      </a:r>
                      <a:endParaRPr lang="es-ES_tradnl" dirty="0"/>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654282">
                <a:tc>
                  <a:txBody>
                    <a:bodyPr/>
                    <a:lstStyle/>
                    <a:p>
                      <a:pPr algn="ctr"/>
                      <a:r>
                        <a:rPr lang="es-ES_tradnl" dirty="0" smtClean="0"/>
                        <a:t>Conjunto </a:t>
                      </a:r>
                      <a:r>
                        <a:rPr lang="es-ES_tradnl" dirty="0" err="1" smtClean="0"/>
                        <a:t>multiclase</a:t>
                      </a:r>
                      <a:endParaRPr lang="es-ES_tradnl" dirty="0"/>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r>
                        <a:rPr lang="es-ES_tradnl" dirty="0" smtClean="0"/>
                        <a:t>7</a:t>
                      </a:r>
                      <a:endParaRPr lang="es-ES_tradnl" dirty="0"/>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r>
                        <a:rPr lang="es-ES_tradnl" dirty="0" smtClean="0"/>
                        <a:t>Tipos de ataque </a:t>
                      </a:r>
                      <a:r>
                        <a:rPr lang="es-ES_tradnl" dirty="0" err="1" smtClean="0"/>
                        <a:t>DDoS</a:t>
                      </a:r>
                      <a:r>
                        <a:rPr lang="es-ES_tradnl" baseline="0" dirty="0" smtClean="0"/>
                        <a:t> y “otros”</a:t>
                      </a:r>
                      <a:endParaRPr lang="es-ES_tradnl" dirty="0"/>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r>
                        <a:rPr lang="es-ES_tradnl" dirty="0" err="1" smtClean="0"/>
                        <a:t>DDoS</a:t>
                      </a:r>
                      <a:r>
                        <a:rPr lang="es-ES_tradnl" dirty="0" smtClean="0"/>
                        <a:t> mc</a:t>
                      </a:r>
                      <a:endParaRPr lang="es-ES_tradnl" dirty="0"/>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934688">
                <a:tc>
                  <a:txBody>
                    <a:bodyPr/>
                    <a:lstStyle/>
                    <a:p>
                      <a:pPr algn="ctr"/>
                      <a:r>
                        <a:rPr lang="es-ES_tradnl" dirty="0" smtClean="0"/>
                        <a:t>Conjunto dicotómico con FSS</a:t>
                      </a:r>
                      <a:endParaRPr lang="es-ES_tradnl" dirty="0"/>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r>
                        <a:rPr lang="es-ES_tradnl" dirty="0" smtClean="0"/>
                        <a:t>2</a:t>
                      </a:r>
                      <a:endParaRPr lang="es-ES_tradnl" dirty="0"/>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dirty="0" smtClean="0"/>
                        <a:t>Ataques</a:t>
                      </a:r>
                      <a:r>
                        <a:rPr lang="es-ES_tradnl" baseline="0" dirty="0" smtClean="0"/>
                        <a:t> </a:t>
                      </a:r>
                      <a:r>
                        <a:rPr lang="es-ES_tradnl" baseline="0" dirty="0" err="1" smtClean="0"/>
                        <a:t>DDoS</a:t>
                      </a:r>
                      <a:r>
                        <a:rPr lang="es-ES_tradnl" baseline="0" dirty="0" smtClean="0"/>
                        <a:t> y “otros”</a:t>
                      </a:r>
                      <a:endParaRPr lang="es-ES_tradnl" dirty="0" smtClean="0"/>
                    </a:p>
                    <a:p>
                      <a:pPr algn="ctr"/>
                      <a:endParaRPr lang="es-ES_tradnl" dirty="0"/>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r>
                        <a:rPr lang="es-ES_tradnl" dirty="0" err="1" smtClean="0"/>
                        <a:t>DDoS</a:t>
                      </a:r>
                      <a:r>
                        <a:rPr lang="es-ES_tradnl" baseline="0" dirty="0" smtClean="0"/>
                        <a:t> 2C FSS</a:t>
                      </a:r>
                      <a:endParaRPr lang="es-ES_tradnl" dirty="0"/>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r h="65428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_tradnl" dirty="0" smtClean="0"/>
                        <a:t>Conjunto </a:t>
                      </a:r>
                      <a:r>
                        <a:rPr lang="es-ES_tradnl" dirty="0" err="1" smtClean="0"/>
                        <a:t>multiclase</a:t>
                      </a:r>
                      <a:r>
                        <a:rPr lang="es-ES_tradnl" baseline="0" dirty="0" smtClean="0"/>
                        <a:t> con FSS</a:t>
                      </a:r>
                      <a:endParaRPr lang="es-ES_tradnl" dirty="0" smtClean="0"/>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r>
                        <a:rPr lang="es-ES_tradnl" dirty="0" smtClean="0"/>
                        <a:t>7</a:t>
                      </a:r>
                      <a:endParaRPr lang="es-ES_tradnl" dirty="0"/>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r>
                        <a:rPr lang="es-ES_tradnl" dirty="0" smtClean="0"/>
                        <a:t>Tipos de ataque </a:t>
                      </a:r>
                      <a:r>
                        <a:rPr lang="es-ES_tradnl" dirty="0" err="1" smtClean="0"/>
                        <a:t>DDoS</a:t>
                      </a:r>
                      <a:r>
                        <a:rPr lang="es-ES_tradnl" baseline="0" dirty="0" smtClean="0"/>
                        <a:t> y “otros”</a:t>
                      </a:r>
                      <a:endParaRPr lang="es-ES_tradnl" dirty="0"/>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r>
                        <a:rPr lang="es-ES_tradnl" dirty="0" err="1" smtClean="0"/>
                        <a:t>DDoS</a:t>
                      </a:r>
                      <a:r>
                        <a:rPr lang="es-ES_tradnl" dirty="0" smtClean="0"/>
                        <a:t> mc FSS</a:t>
                      </a:r>
                      <a:endParaRPr lang="es-ES_tradnl" dirty="0"/>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r>
            </a:tbl>
          </a:graphicData>
        </a:graphic>
      </p:graphicFrame>
      <p:sp>
        <p:nvSpPr>
          <p:cNvPr id="8" name="Rectángulo 7"/>
          <p:cNvSpPr/>
          <p:nvPr/>
        </p:nvSpPr>
        <p:spPr>
          <a:xfrm>
            <a:off x="1979612" y="5562600"/>
            <a:ext cx="8305800" cy="646331"/>
          </a:xfrm>
          <a:prstGeom prst="rect">
            <a:avLst/>
          </a:prstGeom>
        </p:spPr>
        <p:txBody>
          <a:bodyPr wrap="square">
            <a:spAutoFit/>
          </a:bodyPr>
          <a:lstStyle/>
          <a:p>
            <a:pPr marL="47625" lvl="1" indent="-285750" algn="just">
              <a:spcBef>
                <a:spcPts val="1800"/>
              </a:spcBef>
              <a:buFont typeface="Arial"/>
              <a:buChar char="•"/>
            </a:pPr>
            <a:r>
              <a:rPr lang="es-ES_tradnl" dirty="0" smtClean="0">
                <a:latin typeface="Arial" charset="0"/>
                <a:cs typeface="Times New Roman" charset="0"/>
              </a:rPr>
              <a:t>La </a:t>
            </a:r>
            <a:r>
              <a:rPr lang="es-ES_tradnl" u="sng" dirty="0" smtClean="0">
                <a:latin typeface="Arial" charset="0"/>
                <a:cs typeface="Times New Roman" charset="0"/>
              </a:rPr>
              <a:t>selección </a:t>
            </a:r>
            <a:r>
              <a:rPr lang="es-ES_tradnl" u="sng" dirty="0">
                <a:latin typeface="Arial" charset="0"/>
                <a:cs typeface="Times New Roman" charset="0"/>
              </a:rPr>
              <a:t>de atributos o FSS</a:t>
            </a:r>
            <a:r>
              <a:rPr lang="es-ES_tradnl" dirty="0" smtClean="0">
                <a:latin typeface="Arial" charset="0"/>
                <a:cs typeface="Times New Roman" charset="0"/>
              </a:rPr>
              <a:t>, se ha realizado  </a:t>
            </a:r>
            <a:r>
              <a:rPr lang="es-ES_tradnl" dirty="0">
                <a:latin typeface="Arial" charset="0"/>
                <a:cs typeface="Times New Roman" charset="0"/>
              </a:rPr>
              <a:t>para reducir la </a:t>
            </a:r>
            <a:r>
              <a:rPr lang="es-ES_tradnl" dirty="0" err="1">
                <a:latin typeface="Arial" charset="0"/>
                <a:cs typeface="Times New Roman" charset="0"/>
              </a:rPr>
              <a:t>dimensionalidad</a:t>
            </a:r>
            <a:r>
              <a:rPr lang="es-ES_tradnl" dirty="0">
                <a:latin typeface="Arial" charset="0"/>
                <a:cs typeface="Times New Roman" charset="0"/>
              </a:rPr>
              <a:t> de los datos. </a:t>
            </a:r>
          </a:p>
        </p:txBody>
      </p:sp>
      <p:sp>
        <p:nvSpPr>
          <p:cNvPr id="3" name="Marcador de número de diapositiva 2"/>
          <p:cNvSpPr>
            <a:spLocks noGrp="1"/>
          </p:cNvSpPr>
          <p:nvPr>
            <p:ph type="sldNum" sz="quarter" idx="12"/>
          </p:nvPr>
        </p:nvSpPr>
        <p:spPr/>
        <p:txBody>
          <a:bodyPr/>
          <a:lstStyle/>
          <a:p>
            <a:fld id="{2A013F82-EE5E-44EE-A61D-E31C6657F26F}" type="slidenum">
              <a:rPr lang="es-ES" smtClean="0"/>
              <a:pPr/>
              <a:t>21</a:t>
            </a:fld>
            <a:r>
              <a:rPr lang="es-ES" smtClean="0"/>
              <a:t>/27</a:t>
            </a:r>
            <a:endParaRPr lang="es-ES" dirty="0"/>
          </a:p>
        </p:txBody>
      </p:sp>
    </p:spTree>
    <p:extLst>
      <p:ext uri="{BB962C8B-B14F-4D97-AF65-F5344CB8AC3E}">
        <p14:creationId xmlns:p14="http://schemas.microsoft.com/office/powerpoint/2010/main" val="227834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381000"/>
            <a:ext cx="9753599" cy="1371600"/>
          </a:xfrm>
        </p:spPr>
        <p:txBody>
          <a:bodyPr/>
          <a:lstStyle/>
          <a:p>
            <a:r>
              <a:rPr lang="es-ES_tradnl" dirty="0" smtClean="0"/>
              <a:t>4.4  Resultados</a:t>
            </a:r>
            <a:endParaRPr lang="es-ES_tradnl" dirty="0"/>
          </a:p>
        </p:txBody>
      </p:sp>
      <p:sp>
        <p:nvSpPr>
          <p:cNvPr id="4" name="Marcador de pie de página 3"/>
          <p:cNvSpPr>
            <a:spLocks noGrp="1"/>
          </p:cNvSpPr>
          <p:nvPr>
            <p:ph type="ftr" sz="quarter" idx="11"/>
          </p:nvPr>
        </p:nvSpPr>
        <p:spPr/>
        <p:txBody>
          <a:bodyPr/>
          <a:lstStyle/>
          <a:p>
            <a:pPr rtl="0"/>
            <a:r>
              <a:rPr lang="es-ES" noProof="0" smtClean="0"/>
              <a:t>Detección de ataques de Denegación de Servicio usando técnicas de clasificación supervisada</a:t>
            </a:r>
            <a:endParaRPr lang="es-ES" noProof="0" dirty="0"/>
          </a:p>
        </p:txBody>
      </p:sp>
      <p:sp>
        <p:nvSpPr>
          <p:cNvPr id="6" name="Rectangle 3137"/>
          <p:cNvSpPr>
            <a:spLocks noChangeArrowheads="1"/>
          </p:cNvSpPr>
          <p:nvPr/>
        </p:nvSpPr>
        <p:spPr bwMode="auto">
          <a:xfrm>
            <a:off x="2208212" y="3581400"/>
            <a:ext cx="53594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es-ES_tradnl" sz="1200" dirty="0">
                <a:latin typeface="Arial" charset="0"/>
                <a:cs typeface="Times New Roman" charset="0"/>
              </a:rPr>
              <a:t>Tabla 1. Precisión en tanto por cierto para cada clasificador en cada uno de los 4 casos de  estudio.</a:t>
            </a:r>
          </a:p>
        </p:txBody>
      </p:sp>
      <p:pic>
        <p:nvPicPr>
          <p:cNvPr id="7" name="Imagen 1" descr="Screen Shot 2017-02-19 at 11.24.28.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3012" y="1905000"/>
            <a:ext cx="4596863" cy="1647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n 2" descr="Screen Shot 2017-02-19 at 11.24.3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36812" y="4114800"/>
            <a:ext cx="4724400" cy="166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n 3" descr="Screen Shot 2017-02-19 at 11.24.49.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609012" y="1905000"/>
            <a:ext cx="2565400" cy="161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137"/>
          <p:cNvSpPr>
            <a:spLocks noChangeArrowheads="1"/>
          </p:cNvSpPr>
          <p:nvPr/>
        </p:nvSpPr>
        <p:spPr bwMode="auto">
          <a:xfrm>
            <a:off x="2132012" y="5867400"/>
            <a:ext cx="53594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es-ES_tradnl" sz="1200" dirty="0">
                <a:latin typeface="Arial" charset="0"/>
                <a:cs typeface="Times New Roman" charset="0"/>
              </a:rPr>
              <a:t>Tabla 2. Tiempo medio de entrenamiento para cada clasificador en cada uno de los 4 casos de  estudio.</a:t>
            </a:r>
          </a:p>
        </p:txBody>
      </p:sp>
      <p:sp>
        <p:nvSpPr>
          <p:cNvPr id="11" name="Rectangle 3137"/>
          <p:cNvSpPr>
            <a:spLocks noChangeArrowheads="1"/>
          </p:cNvSpPr>
          <p:nvPr/>
        </p:nvSpPr>
        <p:spPr bwMode="auto">
          <a:xfrm>
            <a:off x="7999412" y="3581400"/>
            <a:ext cx="381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es-ES_tradnl" sz="1200" dirty="0">
                <a:latin typeface="Arial" charset="0"/>
                <a:cs typeface="Times New Roman" charset="0"/>
              </a:rPr>
              <a:t>Tabla 3. Área bajo la curva (AUC) para cada clasificador en cada uno de los 4 casos de  estudio.</a:t>
            </a:r>
          </a:p>
        </p:txBody>
      </p:sp>
      <p:sp>
        <p:nvSpPr>
          <p:cNvPr id="3" name="Marcador de número de diapositiva 2"/>
          <p:cNvSpPr>
            <a:spLocks noGrp="1"/>
          </p:cNvSpPr>
          <p:nvPr>
            <p:ph type="sldNum" sz="quarter" idx="12"/>
          </p:nvPr>
        </p:nvSpPr>
        <p:spPr/>
        <p:txBody>
          <a:bodyPr/>
          <a:lstStyle/>
          <a:p>
            <a:fld id="{2A013F82-EE5E-44EE-A61D-E31C6657F26F}" type="slidenum">
              <a:rPr lang="es-ES" smtClean="0"/>
              <a:pPr/>
              <a:t>22</a:t>
            </a:fld>
            <a:r>
              <a:rPr lang="es-ES" smtClean="0"/>
              <a:t>/27</a:t>
            </a:r>
            <a:endParaRPr lang="es-ES" dirty="0"/>
          </a:p>
        </p:txBody>
      </p:sp>
    </p:spTree>
    <p:extLst>
      <p:ext uri="{BB962C8B-B14F-4D97-AF65-F5344CB8AC3E}">
        <p14:creationId xmlns:p14="http://schemas.microsoft.com/office/powerpoint/2010/main" val="246619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381000"/>
            <a:ext cx="9753599" cy="1371600"/>
          </a:xfrm>
        </p:spPr>
        <p:txBody>
          <a:bodyPr/>
          <a:lstStyle/>
          <a:p>
            <a:r>
              <a:rPr lang="es-ES_tradnl" dirty="0" smtClean="0"/>
              <a:t>4.5 Evaluación</a:t>
            </a:r>
            <a:endParaRPr lang="es-ES_tradnl" dirty="0"/>
          </a:p>
        </p:txBody>
      </p:sp>
      <p:sp>
        <p:nvSpPr>
          <p:cNvPr id="3" name="Marcador de texto vertical 2"/>
          <p:cNvSpPr>
            <a:spLocks noGrp="1"/>
          </p:cNvSpPr>
          <p:nvPr>
            <p:ph type="body" orient="vert" idx="1"/>
          </p:nvPr>
        </p:nvSpPr>
        <p:spPr>
          <a:xfrm>
            <a:off x="1522413" y="1904999"/>
            <a:ext cx="9134391" cy="4495801"/>
          </a:xfrm>
        </p:spPr>
        <p:txBody>
          <a:bodyPr vert="horz">
            <a:normAutofit/>
          </a:bodyPr>
          <a:lstStyle/>
          <a:p>
            <a:pPr algn="just">
              <a:spcBef>
                <a:spcPct val="50000"/>
              </a:spcBef>
            </a:pPr>
            <a:r>
              <a:rPr lang="es-ES_tradnl" sz="2000" dirty="0">
                <a:latin typeface="Arial" charset="0"/>
                <a:cs typeface="Times New Roman" charset="0"/>
              </a:rPr>
              <a:t>Para realizar una </a:t>
            </a:r>
            <a:r>
              <a:rPr lang="es-ES_tradnl" sz="2000" dirty="0" smtClean="0">
                <a:latin typeface="Arial" charset="0"/>
                <a:cs typeface="Times New Roman" charset="0"/>
              </a:rPr>
              <a:t>evaluación, comparación y reforzar los resultados se </a:t>
            </a:r>
            <a:r>
              <a:rPr lang="es-ES_tradnl" sz="2000" dirty="0">
                <a:latin typeface="Arial" charset="0"/>
                <a:cs typeface="Times New Roman" charset="0"/>
              </a:rPr>
              <a:t>han usado 2 test estadísticos </a:t>
            </a:r>
            <a:r>
              <a:rPr lang="es-ES_tradnl" sz="2000" dirty="0" smtClean="0">
                <a:latin typeface="Arial" charset="0"/>
                <a:cs typeface="Times New Roman" charset="0"/>
              </a:rPr>
              <a:t>:</a:t>
            </a:r>
            <a:endParaRPr lang="es-ES_tradnl" sz="2000" dirty="0">
              <a:latin typeface="Arial" charset="0"/>
              <a:cs typeface="Times New Roman" charset="0"/>
            </a:endParaRPr>
          </a:p>
          <a:p>
            <a:pPr marL="800100" lvl="1" indent="-342900" algn="just">
              <a:spcBef>
                <a:spcPct val="50000"/>
              </a:spcBef>
              <a:buFont typeface="Arial" charset="0"/>
              <a:buChar char="•"/>
            </a:pPr>
            <a:r>
              <a:rPr lang="es-ES_tradnl" dirty="0">
                <a:latin typeface="Arial" charset="0"/>
                <a:cs typeface="Times New Roman" charset="0"/>
              </a:rPr>
              <a:t>La prueba de Friedman: una prueba no paramétrica que ordena los algoritmos de forma separada por cada conjunto de datos, al mejor resultado le asigna el orden 1, al segundo mejor el orden 2, etc. La hipótesis nula es que todos los clasificadores son equivalentes. Si se rechaza la hipótesis nula podemos comparar los resultados con el test  de </a:t>
            </a:r>
            <a:r>
              <a:rPr lang="es-ES_tradnl" dirty="0" err="1">
                <a:latin typeface="Arial" charset="0"/>
                <a:cs typeface="Times New Roman" charset="0"/>
              </a:rPr>
              <a:t>Nememyi</a:t>
            </a:r>
            <a:r>
              <a:rPr lang="es-ES_tradnl" dirty="0">
                <a:latin typeface="Arial" charset="0"/>
                <a:cs typeface="Times New Roman" charset="0"/>
              </a:rPr>
              <a:t>. </a:t>
            </a:r>
          </a:p>
          <a:p>
            <a:pPr marL="800100" lvl="1" indent="-342900" algn="just">
              <a:spcBef>
                <a:spcPct val="50000"/>
              </a:spcBef>
              <a:buFont typeface="Arial" charset="0"/>
              <a:buChar char="•"/>
            </a:pPr>
            <a:r>
              <a:rPr lang="es-ES_tradnl" dirty="0">
                <a:latin typeface="Arial" charset="0"/>
                <a:cs typeface="Times New Roman" charset="0"/>
              </a:rPr>
              <a:t>La prueba de </a:t>
            </a:r>
            <a:r>
              <a:rPr lang="es-ES_tradnl" dirty="0" err="1">
                <a:latin typeface="Arial" charset="0"/>
                <a:cs typeface="Times New Roman" charset="0"/>
              </a:rPr>
              <a:t>Nemenyi</a:t>
            </a:r>
            <a:r>
              <a:rPr lang="es-ES_tradnl" dirty="0">
                <a:latin typeface="Arial" charset="0"/>
                <a:cs typeface="Times New Roman" charset="0"/>
              </a:rPr>
              <a:t>: </a:t>
            </a:r>
            <a:r>
              <a:rPr lang="es-ES_tradnl" dirty="0" smtClean="0">
                <a:latin typeface="Arial" charset="0"/>
                <a:cs typeface="Times New Roman" charset="0"/>
              </a:rPr>
              <a:t>prueba posterior a la de Friedman, una vez este </a:t>
            </a:r>
            <a:r>
              <a:rPr lang="es-ES_tradnl" dirty="0">
                <a:latin typeface="Arial" charset="0"/>
                <a:cs typeface="Times New Roman" charset="0"/>
              </a:rPr>
              <a:t>ha rechazado la hipótesis </a:t>
            </a:r>
            <a:r>
              <a:rPr lang="es-ES_tradnl" dirty="0" smtClean="0">
                <a:latin typeface="Arial" charset="0"/>
                <a:cs typeface="Times New Roman" charset="0"/>
              </a:rPr>
              <a:t>nula. Se trata de una prueba dos a dos y permite ver si tiene diferencias estadísticas significativas o por el contrario no significativo.</a:t>
            </a:r>
            <a:endParaRPr lang="es-ES_tradnl" sz="4000" dirty="0">
              <a:latin typeface="Arial" charset="0"/>
              <a:cs typeface="Times New Roman" charset="0"/>
            </a:endParaRPr>
          </a:p>
          <a:p>
            <a:pPr marL="617538" lvl="3" indent="-223838">
              <a:spcBef>
                <a:spcPts val="1800"/>
              </a:spcBef>
            </a:pPr>
            <a:endParaRPr lang="es-ES_tradnl" dirty="0" smtClean="0">
              <a:latin typeface="Arial" charset="0"/>
              <a:cs typeface="Times New Roman" charset="0"/>
            </a:endParaRPr>
          </a:p>
          <a:p>
            <a:pPr marL="442913" lvl="2" indent="-223838">
              <a:spcBef>
                <a:spcPts val="1800"/>
              </a:spcBef>
            </a:pPr>
            <a:endParaRPr lang="es-ES_tradnl" dirty="0">
              <a:latin typeface="Arial" charset="0"/>
              <a:cs typeface="Times New Roman" charset="0"/>
            </a:endParaRPr>
          </a:p>
          <a:p>
            <a:pPr marL="0" indent="0">
              <a:buNone/>
            </a:pPr>
            <a:endParaRPr lang="es-ES_tradnl" dirty="0"/>
          </a:p>
        </p:txBody>
      </p:sp>
      <p:sp>
        <p:nvSpPr>
          <p:cNvPr id="4" name="Marcador de pie de página 3"/>
          <p:cNvSpPr>
            <a:spLocks noGrp="1"/>
          </p:cNvSpPr>
          <p:nvPr>
            <p:ph type="ftr" sz="quarter" idx="11"/>
          </p:nvPr>
        </p:nvSpPr>
        <p:spPr/>
        <p:txBody>
          <a:bodyPr/>
          <a:lstStyle/>
          <a:p>
            <a:pPr rtl="0"/>
            <a:r>
              <a:rPr lang="es-ES" noProof="0" smtClean="0"/>
              <a:t>Detección de ataques de Denegación de Servicio usando técnicas de clasificación supervisada</a:t>
            </a:r>
            <a:endParaRPr lang="es-ES" noProof="0" dirty="0"/>
          </a:p>
        </p:txBody>
      </p:sp>
      <p:pic>
        <p:nvPicPr>
          <p:cNvPr id="6" name="Imagen 5"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7212" y="-10112"/>
            <a:ext cx="2741613" cy="1762466"/>
          </a:xfrm>
          <a:prstGeom prst="rect">
            <a:avLst/>
          </a:prstGeom>
        </p:spPr>
      </p:pic>
      <p:sp>
        <p:nvSpPr>
          <p:cNvPr id="7" name="Marcador de número de diapositiva 6"/>
          <p:cNvSpPr>
            <a:spLocks noGrp="1"/>
          </p:cNvSpPr>
          <p:nvPr>
            <p:ph type="sldNum" sz="quarter" idx="12"/>
          </p:nvPr>
        </p:nvSpPr>
        <p:spPr/>
        <p:txBody>
          <a:bodyPr/>
          <a:lstStyle/>
          <a:p>
            <a:fld id="{2A013F82-EE5E-44EE-A61D-E31C6657F26F}" type="slidenum">
              <a:rPr lang="es-ES" smtClean="0"/>
              <a:pPr/>
              <a:t>23</a:t>
            </a:fld>
            <a:r>
              <a:rPr lang="es-ES" smtClean="0"/>
              <a:t>/27</a:t>
            </a:r>
            <a:endParaRPr lang="es-ES" dirty="0"/>
          </a:p>
        </p:txBody>
      </p:sp>
    </p:spTree>
    <p:extLst>
      <p:ext uri="{BB962C8B-B14F-4D97-AF65-F5344CB8AC3E}">
        <p14:creationId xmlns:p14="http://schemas.microsoft.com/office/powerpoint/2010/main" val="395280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381000"/>
            <a:ext cx="9753599" cy="1371600"/>
          </a:xfrm>
        </p:spPr>
        <p:txBody>
          <a:bodyPr/>
          <a:lstStyle/>
          <a:p>
            <a:r>
              <a:rPr lang="es-ES_tradnl" dirty="0" smtClean="0"/>
              <a:t>4.5 Evaluación</a:t>
            </a:r>
            <a:endParaRPr lang="es-ES_tradnl" dirty="0"/>
          </a:p>
        </p:txBody>
      </p:sp>
      <p:sp>
        <p:nvSpPr>
          <p:cNvPr id="4" name="Marcador de pie de página 3"/>
          <p:cNvSpPr>
            <a:spLocks noGrp="1"/>
          </p:cNvSpPr>
          <p:nvPr>
            <p:ph type="ftr" sz="quarter" idx="11"/>
          </p:nvPr>
        </p:nvSpPr>
        <p:spPr/>
        <p:txBody>
          <a:bodyPr/>
          <a:lstStyle/>
          <a:p>
            <a:pPr rtl="0"/>
            <a:r>
              <a:rPr lang="es-ES" noProof="0" smtClean="0"/>
              <a:t>Detección de ataques de Denegación de Servicio usando técnicas de clasificación supervisada</a:t>
            </a:r>
            <a:endParaRPr lang="es-ES" noProof="0" dirty="0"/>
          </a:p>
        </p:txBody>
      </p:sp>
      <p:sp>
        <p:nvSpPr>
          <p:cNvPr id="7" name="Rectangle 3137"/>
          <p:cNvSpPr>
            <a:spLocks noChangeArrowheads="1"/>
          </p:cNvSpPr>
          <p:nvPr/>
        </p:nvSpPr>
        <p:spPr bwMode="auto">
          <a:xfrm>
            <a:off x="1979612" y="3352800"/>
            <a:ext cx="22606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es-ES_tradnl" sz="1200" dirty="0">
                <a:latin typeface="Arial" charset="0"/>
                <a:cs typeface="Times New Roman" charset="0"/>
              </a:rPr>
              <a:t>Tabla 1. Ranking medio de la prueba de Friedman para la precisión</a:t>
            </a:r>
          </a:p>
        </p:txBody>
      </p:sp>
      <p:sp>
        <p:nvSpPr>
          <p:cNvPr id="8" name="Rectangle 3137"/>
          <p:cNvSpPr>
            <a:spLocks noChangeArrowheads="1"/>
          </p:cNvSpPr>
          <p:nvPr/>
        </p:nvSpPr>
        <p:spPr bwMode="auto">
          <a:xfrm>
            <a:off x="1751012" y="5638800"/>
            <a:ext cx="25273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es-ES_tradnl" sz="1200" dirty="0">
                <a:latin typeface="Arial" charset="0"/>
                <a:cs typeface="Times New Roman" charset="0"/>
              </a:rPr>
              <a:t>Tabla 2. Ranking medio de la prueba de Friedman para el tiempo</a:t>
            </a:r>
          </a:p>
        </p:txBody>
      </p:sp>
      <p:sp>
        <p:nvSpPr>
          <p:cNvPr id="9" name="Rectangle 3137"/>
          <p:cNvSpPr>
            <a:spLocks noChangeArrowheads="1"/>
          </p:cNvSpPr>
          <p:nvPr/>
        </p:nvSpPr>
        <p:spPr bwMode="auto">
          <a:xfrm>
            <a:off x="4799012" y="5638800"/>
            <a:ext cx="26670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es-ES_tradnl" sz="1200" dirty="0">
                <a:latin typeface="Arial" charset="0"/>
                <a:cs typeface="Times New Roman" charset="0"/>
              </a:rPr>
              <a:t>Tabla 3. P-valores del test de </a:t>
            </a:r>
            <a:r>
              <a:rPr lang="es-ES_tradnl" sz="1200" dirty="0" err="1">
                <a:latin typeface="Arial" charset="0"/>
                <a:cs typeface="Times New Roman" charset="0"/>
              </a:rPr>
              <a:t>Nemenyi</a:t>
            </a:r>
            <a:r>
              <a:rPr lang="es-ES_tradnl" sz="1200" dirty="0">
                <a:latin typeface="Arial" charset="0"/>
                <a:cs typeface="Times New Roman" charset="0"/>
              </a:rPr>
              <a:t> para la precisión.</a:t>
            </a:r>
          </a:p>
        </p:txBody>
      </p:sp>
      <p:pic>
        <p:nvPicPr>
          <p:cNvPr id="10" name="Imagen 4" descr="Screen Shot 2017-02-19 at 11.47.1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2012" y="1981200"/>
            <a:ext cx="1981200" cy="1304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agen 5" descr="Screen Shot 2017-02-19 at 11.47.20.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2012" y="4114800"/>
            <a:ext cx="1981200" cy="1333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n 6" descr="Screen Shot 2017-02-19 at 11.47.26.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03812" y="1981200"/>
            <a:ext cx="2114564"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n 7" descr="Screen Shot 2017-02-19 at 11.51.36.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04212" y="3886200"/>
            <a:ext cx="2062162" cy="169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3137"/>
          <p:cNvSpPr>
            <a:spLocks noChangeArrowheads="1"/>
          </p:cNvSpPr>
          <p:nvPr/>
        </p:nvSpPr>
        <p:spPr bwMode="auto">
          <a:xfrm>
            <a:off x="7999412" y="5638800"/>
            <a:ext cx="28194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50000"/>
              </a:spcBef>
            </a:pPr>
            <a:r>
              <a:rPr lang="es-ES_tradnl" sz="1200" dirty="0">
                <a:latin typeface="Arial" charset="0"/>
                <a:cs typeface="Times New Roman" charset="0"/>
              </a:rPr>
              <a:t>Tabla 4. P-valores del test de </a:t>
            </a:r>
            <a:r>
              <a:rPr lang="es-ES_tradnl" sz="1200" dirty="0" err="1">
                <a:latin typeface="Arial" charset="0"/>
                <a:cs typeface="Times New Roman" charset="0"/>
              </a:rPr>
              <a:t>Nemenyi</a:t>
            </a:r>
            <a:r>
              <a:rPr lang="es-ES_tradnl" sz="1200" dirty="0">
                <a:latin typeface="Arial" charset="0"/>
                <a:cs typeface="Times New Roman" charset="0"/>
              </a:rPr>
              <a:t> para el tiempo.</a:t>
            </a:r>
          </a:p>
        </p:txBody>
      </p:sp>
      <p:sp>
        <p:nvSpPr>
          <p:cNvPr id="15" name="Rectangle 3137"/>
          <p:cNvSpPr>
            <a:spLocks noChangeArrowheads="1"/>
          </p:cNvSpPr>
          <p:nvPr/>
        </p:nvSpPr>
        <p:spPr bwMode="auto">
          <a:xfrm>
            <a:off x="8151812" y="1676400"/>
            <a:ext cx="256540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lgn="just">
              <a:spcBef>
                <a:spcPct val="50000"/>
              </a:spcBef>
              <a:buFont typeface="Arial"/>
              <a:buChar char="•"/>
            </a:pPr>
            <a:r>
              <a:rPr lang="es-ES_tradnl" sz="1200" dirty="0" smtClean="0">
                <a:latin typeface="Arial" charset="0"/>
                <a:cs typeface="Times New Roman" charset="0"/>
              </a:rPr>
              <a:t>Nivel de significación α = 0.1</a:t>
            </a:r>
          </a:p>
          <a:p>
            <a:pPr marL="171450" indent="-171450" algn="just">
              <a:spcBef>
                <a:spcPct val="50000"/>
              </a:spcBef>
              <a:buFont typeface="Arial"/>
              <a:buChar char="•"/>
            </a:pPr>
            <a:r>
              <a:rPr lang="es-ES_tradnl" sz="1200" dirty="0" smtClean="0">
                <a:latin typeface="Arial" charset="0"/>
                <a:cs typeface="Times New Roman" charset="0"/>
              </a:rPr>
              <a:t>Nota</a:t>
            </a:r>
            <a:r>
              <a:rPr lang="es-ES_tradnl" sz="1200" dirty="0">
                <a:latin typeface="Arial" charset="0"/>
                <a:cs typeface="Times New Roman" charset="0"/>
              </a:rPr>
              <a:t>: la prueba de </a:t>
            </a:r>
            <a:r>
              <a:rPr lang="es-ES_tradnl" sz="1200" dirty="0" err="1">
                <a:latin typeface="Arial" charset="0"/>
                <a:cs typeface="Times New Roman" charset="0"/>
              </a:rPr>
              <a:t>Nemenyi</a:t>
            </a:r>
            <a:r>
              <a:rPr lang="es-ES_tradnl" sz="1200" dirty="0">
                <a:latin typeface="Arial" charset="0"/>
                <a:cs typeface="Times New Roman" charset="0"/>
              </a:rPr>
              <a:t> rechaza la hipótesis de que los algoritmos son equivalentes si el correspondiente </a:t>
            </a:r>
            <a:r>
              <a:rPr lang="es-ES_tradnl" sz="1200" dirty="0" err="1">
                <a:latin typeface="Arial" charset="0"/>
                <a:cs typeface="Times New Roman" charset="0"/>
              </a:rPr>
              <a:t>pvalor</a:t>
            </a:r>
            <a:r>
              <a:rPr lang="es-ES_tradnl" sz="1200" dirty="0">
                <a:latin typeface="Arial" charset="0"/>
                <a:cs typeface="Times New Roman" charset="0"/>
              </a:rPr>
              <a:t> es menor o igual que 0.006667 para la precisión y si el correspondiente p-valor es menor o igual que 0.016667 para el tiempo.</a:t>
            </a:r>
          </a:p>
        </p:txBody>
      </p:sp>
      <p:sp>
        <p:nvSpPr>
          <p:cNvPr id="3" name="Marcador de número de diapositiva 2"/>
          <p:cNvSpPr>
            <a:spLocks noGrp="1"/>
          </p:cNvSpPr>
          <p:nvPr>
            <p:ph type="sldNum" sz="quarter" idx="12"/>
          </p:nvPr>
        </p:nvSpPr>
        <p:spPr/>
        <p:txBody>
          <a:bodyPr/>
          <a:lstStyle/>
          <a:p>
            <a:fld id="{2A013F82-EE5E-44EE-A61D-E31C6657F26F}" type="slidenum">
              <a:rPr lang="es-ES" smtClean="0"/>
              <a:pPr/>
              <a:t>24</a:t>
            </a:fld>
            <a:r>
              <a:rPr lang="es-ES" smtClean="0"/>
              <a:t>/27</a:t>
            </a:r>
            <a:endParaRPr lang="es-ES" dirty="0"/>
          </a:p>
        </p:txBody>
      </p:sp>
    </p:spTree>
    <p:extLst>
      <p:ext uri="{BB962C8B-B14F-4D97-AF65-F5344CB8AC3E}">
        <p14:creationId xmlns:p14="http://schemas.microsoft.com/office/powerpoint/2010/main" val="285633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381000"/>
            <a:ext cx="9753599" cy="1371600"/>
          </a:xfrm>
        </p:spPr>
        <p:txBody>
          <a:bodyPr/>
          <a:lstStyle/>
          <a:p>
            <a:r>
              <a:rPr lang="es-ES_tradnl" dirty="0" smtClean="0"/>
              <a:t>4.6 Evaluación</a:t>
            </a:r>
            <a:endParaRPr lang="es-ES_tradnl" dirty="0"/>
          </a:p>
        </p:txBody>
      </p:sp>
      <p:sp>
        <p:nvSpPr>
          <p:cNvPr id="3" name="Marcador de texto vertical 2"/>
          <p:cNvSpPr>
            <a:spLocks noGrp="1"/>
          </p:cNvSpPr>
          <p:nvPr>
            <p:ph type="body" orient="vert" idx="1"/>
          </p:nvPr>
        </p:nvSpPr>
        <p:spPr>
          <a:xfrm>
            <a:off x="1522413" y="1904999"/>
            <a:ext cx="9134391" cy="4495801"/>
          </a:xfrm>
        </p:spPr>
        <p:txBody>
          <a:bodyPr vert="horz">
            <a:normAutofit/>
          </a:bodyPr>
          <a:lstStyle/>
          <a:p>
            <a:r>
              <a:rPr lang="es-ES_tradnl" sz="1800" dirty="0"/>
              <a:t>Para acabar se va a comparar los resultados de cada clasificador en duelos </a:t>
            </a:r>
            <a:r>
              <a:rPr lang="es-ES_tradnl" sz="1800" dirty="0" smtClean="0"/>
              <a:t>por parejas </a:t>
            </a:r>
            <a:r>
              <a:rPr lang="es-ES_tradnl" sz="1800" dirty="0"/>
              <a:t>con un sencillo método basado en puntos en cada estudio para la precisión, </a:t>
            </a:r>
            <a:r>
              <a:rPr lang="es-ES_tradnl" sz="1800" dirty="0" smtClean="0"/>
              <a:t>el tiempo </a:t>
            </a:r>
            <a:r>
              <a:rPr lang="es-ES_tradnl" sz="1800" dirty="0"/>
              <a:t>y la curva AUC. Por cada caso:</a:t>
            </a:r>
          </a:p>
          <a:p>
            <a:pPr marL="742950" lvl="1" indent="-285750">
              <a:buFont typeface="Arial" charset="0"/>
              <a:buChar char="•"/>
            </a:pPr>
            <a:r>
              <a:rPr lang="es-ES_tradnl" sz="1800" dirty="0"/>
              <a:t>Al vencedor se le sumará un punto</a:t>
            </a:r>
          </a:p>
          <a:p>
            <a:pPr marL="742950" lvl="1" indent="-285750">
              <a:buFont typeface="Arial" charset="0"/>
              <a:buChar char="•"/>
            </a:pPr>
            <a:r>
              <a:rPr lang="es-ES_tradnl" sz="1800" dirty="0"/>
              <a:t>Al perdedor se le restará un punto</a:t>
            </a:r>
          </a:p>
          <a:p>
            <a:pPr marL="742950" lvl="1" indent="-285750">
              <a:buFont typeface="Arial" charset="0"/>
              <a:buChar char="•"/>
            </a:pPr>
            <a:r>
              <a:rPr lang="es-ES_tradnl" sz="1800" dirty="0"/>
              <a:t>En caso de empate ni se suma ni se resta</a:t>
            </a:r>
          </a:p>
          <a:p>
            <a:pPr marL="617538" lvl="3" indent="-223838">
              <a:spcBef>
                <a:spcPts val="1800"/>
              </a:spcBef>
            </a:pPr>
            <a:endParaRPr lang="es-ES_tradnl" dirty="0" smtClean="0">
              <a:latin typeface="Arial" charset="0"/>
              <a:cs typeface="Times New Roman" charset="0"/>
            </a:endParaRPr>
          </a:p>
          <a:p>
            <a:pPr marL="442913" lvl="2" indent="-223838">
              <a:spcBef>
                <a:spcPts val="1800"/>
              </a:spcBef>
            </a:pPr>
            <a:endParaRPr lang="es-ES_tradnl" dirty="0">
              <a:latin typeface="Arial" charset="0"/>
              <a:cs typeface="Times New Roman" charset="0"/>
            </a:endParaRPr>
          </a:p>
          <a:p>
            <a:pPr marL="0" indent="0">
              <a:buNone/>
            </a:pPr>
            <a:endParaRPr lang="es-ES_tradnl" dirty="0"/>
          </a:p>
        </p:txBody>
      </p:sp>
      <p:sp>
        <p:nvSpPr>
          <p:cNvPr id="4" name="Marcador de pie de página 3"/>
          <p:cNvSpPr>
            <a:spLocks noGrp="1"/>
          </p:cNvSpPr>
          <p:nvPr>
            <p:ph type="ftr" sz="quarter" idx="11"/>
          </p:nvPr>
        </p:nvSpPr>
        <p:spPr/>
        <p:txBody>
          <a:bodyPr/>
          <a:lstStyle/>
          <a:p>
            <a:pPr rtl="0"/>
            <a:r>
              <a:rPr lang="es-ES" noProof="0" smtClean="0"/>
              <a:t>Detección de ataques de Denegación de Servicio usando técnicas de clasificación supervisada</a:t>
            </a:r>
            <a:endParaRPr lang="es-ES" noProof="0" dirty="0"/>
          </a:p>
        </p:txBody>
      </p:sp>
      <p:sp>
        <p:nvSpPr>
          <p:cNvPr id="6" name="Rectangle 3137"/>
          <p:cNvSpPr>
            <a:spLocks noChangeArrowheads="1"/>
          </p:cNvSpPr>
          <p:nvPr/>
        </p:nvSpPr>
        <p:spPr bwMode="auto">
          <a:xfrm>
            <a:off x="2894012" y="5867400"/>
            <a:ext cx="62357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spcBef>
                <a:spcPct val="50000"/>
              </a:spcBef>
            </a:pPr>
            <a:r>
              <a:rPr lang="es-ES_tradnl" sz="1200" dirty="0">
                <a:latin typeface="Arial" charset="0"/>
                <a:cs typeface="Times New Roman" charset="0"/>
              </a:rPr>
              <a:t>Tabla 1. Ranking de clasificadores basado en comparación por pares</a:t>
            </a:r>
          </a:p>
        </p:txBody>
      </p:sp>
      <p:pic>
        <p:nvPicPr>
          <p:cNvPr id="7" name="Imagen 1" descr="Screen Shot 2017-02-19 at 12.24.1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60812" y="4114800"/>
            <a:ext cx="4229774" cy="1540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Marcador de número de diapositiva 7"/>
          <p:cNvSpPr>
            <a:spLocks noGrp="1"/>
          </p:cNvSpPr>
          <p:nvPr>
            <p:ph type="sldNum" sz="quarter" idx="12"/>
          </p:nvPr>
        </p:nvSpPr>
        <p:spPr/>
        <p:txBody>
          <a:bodyPr/>
          <a:lstStyle/>
          <a:p>
            <a:fld id="{2A013F82-EE5E-44EE-A61D-E31C6657F26F}" type="slidenum">
              <a:rPr lang="es-ES" smtClean="0"/>
              <a:pPr/>
              <a:t>25</a:t>
            </a:fld>
            <a:r>
              <a:rPr lang="es-ES" smtClean="0"/>
              <a:t>/27</a:t>
            </a:r>
            <a:endParaRPr lang="es-ES" dirty="0"/>
          </a:p>
        </p:txBody>
      </p:sp>
    </p:spTree>
    <p:extLst>
      <p:ext uri="{BB962C8B-B14F-4D97-AF65-F5344CB8AC3E}">
        <p14:creationId xmlns:p14="http://schemas.microsoft.com/office/powerpoint/2010/main" val="267587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es-ES" dirty="0" smtClean="0"/>
              <a:t>Índice</a:t>
            </a:r>
            <a:endParaRPr lang="es-ES" dirty="0"/>
          </a:p>
        </p:txBody>
      </p:sp>
      <p:sp>
        <p:nvSpPr>
          <p:cNvPr id="14" name="Marcador de posición de contenido 13"/>
          <p:cNvSpPr>
            <a:spLocks noGrp="1"/>
          </p:cNvSpPr>
          <p:nvPr>
            <p:ph idx="1"/>
          </p:nvPr>
        </p:nvSpPr>
        <p:spPr/>
        <p:txBody>
          <a:bodyPr rtlCol="0"/>
          <a:lstStyle/>
          <a:p>
            <a:pPr marL="457200" indent="-457200" rtl="0">
              <a:buFont typeface="+mj-lt"/>
              <a:buAutoNum type="arabicPeriod"/>
            </a:pPr>
            <a:r>
              <a:rPr lang="es-ES" dirty="0" smtClean="0"/>
              <a:t>Introducción	</a:t>
            </a:r>
            <a:endParaRPr lang="es-ES" dirty="0"/>
          </a:p>
          <a:p>
            <a:pPr marL="457200" indent="-457200" rtl="0">
              <a:buFont typeface="+mj-lt"/>
              <a:buAutoNum type="arabicPeriod"/>
            </a:pPr>
            <a:r>
              <a:rPr lang="es-ES" dirty="0" smtClean="0"/>
              <a:t>Estado del Arte	</a:t>
            </a:r>
            <a:endParaRPr lang="es-ES" dirty="0"/>
          </a:p>
          <a:p>
            <a:pPr marL="457200" indent="-457200" rtl="0">
              <a:buFont typeface="+mj-lt"/>
              <a:buAutoNum type="arabicPeriod"/>
            </a:pPr>
            <a:r>
              <a:rPr lang="es-ES" dirty="0" smtClean="0"/>
              <a:t>Metodología</a:t>
            </a:r>
          </a:p>
          <a:p>
            <a:pPr marL="457200" indent="-457200" rtl="0">
              <a:buFont typeface="+mj-lt"/>
              <a:buAutoNum type="arabicPeriod"/>
            </a:pPr>
            <a:r>
              <a:rPr lang="es-ES" dirty="0" smtClean="0"/>
              <a:t>Resultados Experimentales</a:t>
            </a:r>
          </a:p>
          <a:p>
            <a:pPr marL="457200" indent="-457200" rtl="0">
              <a:buFont typeface="+mj-lt"/>
              <a:buAutoNum type="arabicPeriod"/>
            </a:pPr>
            <a:r>
              <a:rPr lang="es-ES" b="1" u="sng" dirty="0" smtClean="0"/>
              <a:t>Conclusiones</a:t>
            </a:r>
          </a:p>
        </p:txBody>
      </p:sp>
      <p:sp>
        <p:nvSpPr>
          <p:cNvPr id="2" name="Marcador de pie de página 1"/>
          <p:cNvSpPr>
            <a:spLocks noGrp="1"/>
          </p:cNvSpPr>
          <p:nvPr>
            <p:ph type="ftr" sz="quarter" idx="11"/>
          </p:nvPr>
        </p:nvSpPr>
        <p:spPr/>
        <p:txBody>
          <a:bodyPr/>
          <a:lstStyle/>
          <a:p>
            <a:pPr rtl="0"/>
            <a:r>
              <a:rPr lang="es-ES" noProof="0" smtClean="0"/>
              <a:t>Detección de ataques de Denegación de Servicio usando técnicas de clasificación supervisada</a:t>
            </a:r>
            <a:endParaRPr lang="es-ES" noProof="0" dirty="0"/>
          </a:p>
        </p:txBody>
      </p:sp>
      <p:sp>
        <p:nvSpPr>
          <p:cNvPr id="4" name="Marcador de número de diapositiva 3"/>
          <p:cNvSpPr>
            <a:spLocks noGrp="1"/>
          </p:cNvSpPr>
          <p:nvPr>
            <p:ph type="sldNum" sz="quarter" idx="12"/>
          </p:nvPr>
        </p:nvSpPr>
        <p:spPr/>
        <p:txBody>
          <a:bodyPr/>
          <a:lstStyle/>
          <a:p>
            <a:pPr rtl="0"/>
            <a:fld id="{2A013F82-EE5E-44EE-A61D-E31C6657F26F}" type="slidenum">
              <a:rPr lang="es-ES" noProof="0" smtClean="0"/>
              <a:t>26</a:t>
            </a:fld>
            <a:r>
              <a:rPr lang="es-ES" noProof="0" smtClean="0"/>
              <a:t>/27</a:t>
            </a:r>
            <a:endParaRPr lang="es-ES" noProof="0" dirty="0"/>
          </a:p>
        </p:txBody>
      </p:sp>
    </p:spTree>
    <p:extLst>
      <p:ext uri="{BB962C8B-B14F-4D97-AF65-F5344CB8AC3E}">
        <p14:creationId xmlns:p14="http://schemas.microsoft.com/office/powerpoint/2010/main" val="93046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381000"/>
            <a:ext cx="9753599" cy="1371600"/>
          </a:xfrm>
        </p:spPr>
        <p:txBody>
          <a:bodyPr/>
          <a:lstStyle/>
          <a:p>
            <a:r>
              <a:rPr lang="es-ES_tradnl" dirty="0" smtClean="0"/>
              <a:t>5. Conclusiones</a:t>
            </a:r>
            <a:endParaRPr lang="es-ES_tradnl" dirty="0"/>
          </a:p>
        </p:txBody>
      </p:sp>
      <p:sp>
        <p:nvSpPr>
          <p:cNvPr id="3" name="Marcador de texto vertical 2"/>
          <p:cNvSpPr>
            <a:spLocks noGrp="1"/>
          </p:cNvSpPr>
          <p:nvPr>
            <p:ph type="body" orient="vert" idx="1"/>
          </p:nvPr>
        </p:nvSpPr>
        <p:spPr>
          <a:xfrm>
            <a:off x="1522413" y="1904999"/>
            <a:ext cx="9134391" cy="4495801"/>
          </a:xfrm>
        </p:spPr>
        <p:txBody>
          <a:bodyPr vert="horz">
            <a:normAutofit/>
          </a:bodyPr>
          <a:lstStyle/>
          <a:p>
            <a:pPr marL="342900" indent="-342900" algn="just">
              <a:spcBef>
                <a:spcPct val="50000"/>
              </a:spcBef>
              <a:buFont typeface="Arial"/>
              <a:buChar char="•"/>
              <a:defRPr/>
            </a:pPr>
            <a:r>
              <a:rPr lang="es-ES" sz="2000" dirty="0" smtClean="0">
                <a:latin typeface="Arial" charset="0"/>
                <a:cs typeface="Times New Roman" charset="0"/>
              </a:rPr>
              <a:t>En este trabajo se </a:t>
            </a:r>
            <a:r>
              <a:rPr lang="es-ES" sz="2000" dirty="0" smtClean="0">
                <a:latin typeface="Arial" charset="0"/>
                <a:cs typeface="Times New Roman" charset="0"/>
              </a:rPr>
              <a:t>han </a:t>
            </a:r>
            <a:r>
              <a:rPr lang="es-ES" sz="2000" dirty="0" smtClean="0">
                <a:latin typeface="Arial" charset="0"/>
                <a:cs typeface="Times New Roman" charset="0"/>
              </a:rPr>
              <a:t>detectado ataques </a:t>
            </a:r>
            <a:r>
              <a:rPr lang="es-ES" sz="2000" dirty="0" err="1" smtClean="0">
                <a:latin typeface="Arial" charset="0"/>
                <a:cs typeface="Times New Roman" charset="0"/>
              </a:rPr>
              <a:t>DDoS</a:t>
            </a:r>
            <a:r>
              <a:rPr lang="es-ES" sz="2000" dirty="0" smtClean="0">
                <a:latin typeface="Arial" charset="0"/>
                <a:cs typeface="Times New Roman" charset="0"/>
              </a:rPr>
              <a:t> haciendo uso de técnicas de aprendizaje automático.</a:t>
            </a:r>
          </a:p>
          <a:p>
            <a:pPr marL="342900" indent="-342900" algn="just">
              <a:spcBef>
                <a:spcPct val="50000"/>
              </a:spcBef>
              <a:buFont typeface="Arial"/>
              <a:buChar char="•"/>
              <a:defRPr/>
            </a:pPr>
            <a:r>
              <a:rPr lang="es-ES" sz="2000" dirty="0" smtClean="0">
                <a:latin typeface="Arial" charset="0"/>
                <a:cs typeface="Times New Roman" charset="0"/>
              </a:rPr>
              <a:t>Se ha comprobado el comportamiento de los clasificadores más conocidos añadiendo el CDT el cual no había sido probado hasta la fecha con este propósito.</a:t>
            </a:r>
          </a:p>
          <a:p>
            <a:pPr marL="342900" indent="-342900" algn="just">
              <a:spcBef>
                <a:spcPct val="50000"/>
              </a:spcBef>
              <a:buFont typeface="Arial"/>
              <a:buChar char="•"/>
              <a:defRPr/>
            </a:pPr>
            <a:r>
              <a:rPr lang="es-ES" sz="2000" dirty="0" smtClean="0">
                <a:latin typeface="Arial" charset="0"/>
                <a:cs typeface="Times New Roman" charset="0"/>
              </a:rPr>
              <a:t>En general, el uso de clasificadores para la detección de ataques </a:t>
            </a:r>
            <a:r>
              <a:rPr lang="es-ES" sz="2000" dirty="0" err="1" smtClean="0">
                <a:latin typeface="Arial" charset="0"/>
                <a:cs typeface="Times New Roman" charset="0"/>
              </a:rPr>
              <a:t>DDoS</a:t>
            </a:r>
            <a:r>
              <a:rPr lang="es-ES" sz="2000" dirty="0" smtClean="0">
                <a:latin typeface="Arial" charset="0"/>
                <a:cs typeface="Times New Roman" charset="0"/>
              </a:rPr>
              <a:t> ha obtenido resultados favorables con una gran precisión y una rápida detección. </a:t>
            </a:r>
          </a:p>
          <a:p>
            <a:pPr marL="342900" indent="-342900" algn="just">
              <a:spcBef>
                <a:spcPct val="50000"/>
              </a:spcBef>
              <a:buFont typeface="Arial"/>
              <a:buChar char="•"/>
              <a:defRPr/>
            </a:pPr>
            <a:r>
              <a:rPr lang="es-ES" sz="2000" dirty="0" smtClean="0">
                <a:latin typeface="Arial" charset="0"/>
                <a:cs typeface="Times New Roman" charset="0"/>
              </a:rPr>
              <a:t>Los CDT se presentan como una muy buena opción para su implementación real ya que su precisión en relación a su coste computacional sobresale con una baja tasa de falsos positivos.  </a:t>
            </a:r>
          </a:p>
          <a:p>
            <a:pPr marL="342900" indent="-342900" algn="just">
              <a:spcBef>
                <a:spcPct val="50000"/>
              </a:spcBef>
              <a:buFont typeface="Arial"/>
              <a:buChar char="•"/>
              <a:defRPr/>
            </a:pPr>
            <a:r>
              <a:rPr lang="es-ES" sz="2000" dirty="0" err="1" smtClean="0">
                <a:latin typeface="Arial" charset="0"/>
                <a:cs typeface="Times New Roman" charset="0"/>
              </a:rPr>
              <a:t>Ej</a:t>
            </a:r>
            <a:r>
              <a:rPr lang="es-ES" sz="2000" dirty="0" smtClean="0">
                <a:latin typeface="Arial" charset="0"/>
                <a:cs typeface="Times New Roman" charset="0"/>
              </a:rPr>
              <a:t>: </a:t>
            </a:r>
            <a:r>
              <a:rPr lang="es-ES" sz="2000" dirty="0" smtClean="0">
                <a:latin typeface="Arial" charset="0"/>
                <a:cs typeface="Times New Roman" charset="0"/>
              </a:rPr>
              <a:t>para </a:t>
            </a:r>
            <a:r>
              <a:rPr lang="es-ES" sz="2000" dirty="0" smtClean="0">
                <a:latin typeface="Arial" charset="0"/>
                <a:cs typeface="Times New Roman" charset="0"/>
              </a:rPr>
              <a:t>el conjunto dicotómico sin FSS </a:t>
            </a:r>
            <a:r>
              <a:rPr lang="es-ES" sz="2000" dirty="0" smtClean="0">
                <a:latin typeface="Arial" charset="0"/>
                <a:cs typeface="Times New Roman" charset="0"/>
              </a:rPr>
              <a:t>El CDT obtuvo </a:t>
            </a:r>
            <a:r>
              <a:rPr lang="es-ES" sz="2000" dirty="0" smtClean="0">
                <a:latin typeface="Arial" charset="0"/>
                <a:cs typeface="Times New Roman" charset="0"/>
              </a:rPr>
              <a:t>una precisión del 100% con un tiempo de 365s, en torno a 6 veces menos que el J48.</a:t>
            </a:r>
          </a:p>
          <a:p>
            <a:pPr marL="442913" lvl="2" indent="-223838">
              <a:spcBef>
                <a:spcPts val="1800"/>
              </a:spcBef>
            </a:pPr>
            <a:endParaRPr lang="es-ES_tradnl" dirty="0">
              <a:latin typeface="Arial" charset="0"/>
              <a:cs typeface="Times New Roman" charset="0"/>
            </a:endParaRPr>
          </a:p>
          <a:p>
            <a:pPr marL="0" indent="0">
              <a:buNone/>
            </a:pPr>
            <a:endParaRPr lang="es-ES_tradnl" dirty="0"/>
          </a:p>
        </p:txBody>
      </p:sp>
      <p:sp>
        <p:nvSpPr>
          <p:cNvPr id="4" name="Marcador de pie de página 3"/>
          <p:cNvSpPr>
            <a:spLocks noGrp="1"/>
          </p:cNvSpPr>
          <p:nvPr>
            <p:ph type="ftr" sz="quarter" idx="11"/>
          </p:nvPr>
        </p:nvSpPr>
        <p:spPr/>
        <p:txBody>
          <a:bodyPr/>
          <a:lstStyle/>
          <a:p>
            <a:pPr rtl="0"/>
            <a:r>
              <a:rPr lang="es-ES" noProof="0" smtClean="0"/>
              <a:t>Detección de ataques de Denegación de Servicio usando técnicas de clasificación supervisada</a:t>
            </a:r>
            <a:endParaRPr lang="es-ES" noProof="0" dirty="0"/>
          </a:p>
        </p:txBody>
      </p:sp>
      <p:sp>
        <p:nvSpPr>
          <p:cNvPr id="6" name="Marcador de número de diapositiva 5"/>
          <p:cNvSpPr>
            <a:spLocks noGrp="1"/>
          </p:cNvSpPr>
          <p:nvPr>
            <p:ph type="sldNum" sz="quarter" idx="12"/>
          </p:nvPr>
        </p:nvSpPr>
        <p:spPr/>
        <p:txBody>
          <a:bodyPr/>
          <a:lstStyle/>
          <a:p>
            <a:fld id="{2A013F82-EE5E-44EE-A61D-E31C6657F26F}" type="slidenum">
              <a:rPr lang="es-ES" smtClean="0"/>
              <a:pPr/>
              <a:t>27</a:t>
            </a:fld>
            <a:r>
              <a:rPr lang="es-ES" smtClean="0"/>
              <a:t>/27</a:t>
            </a:r>
            <a:endParaRPr lang="es-ES" dirty="0"/>
          </a:p>
        </p:txBody>
      </p:sp>
    </p:spTree>
    <p:extLst>
      <p:ext uri="{BB962C8B-B14F-4D97-AF65-F5344CB8AC3E}">
        <p14:creationId xmlns:p14="http://schemas.microsoft.com/office/powerpoint/2010/main" val="417942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es-ES" dirty="0" smtClean="0"/>
              <a:t>Índice</a:t>
            </a:r>
            <a:endParaRPr lang="es-ES" dirty="0"/>
          </a:p>
        </p:txBody>
      </p:sp>
      <p:sp>
        <p:nvSpPr>
          <p:cNvPr id="14" name="Marcador de posición de contenido 13"/>
          <p:cNvSpPr>
            <a:spLocks noGrp="1"/>
          </p:cNvSpPr>
          <p:nvPr>
            <p:ph idx="1"/>
          </p:nvPr>
        </p:nvSpPr>
        <p:spPr/>
        <p:txBody>
          <a:bodyPr rtlCol="0"/>
          <a:lstStyle/>
          <a:p>
            <a:pPr marL="457200" indent="-457200" rtl="0">
              <a:buFont typeface="+mj-lt"/>
              <a:buAutoNum type="arabicPeriod"/>
            </a:pPr>
            <a:r>
              <a:rPr lang="es-ES" b="1" u="sng" dirty="0" smtClean="0"/>
              <a:t>Introducción</a:t>
            </a:r>
            <a:r>
              <a:rPr lang="es-ES" dirty="0" smtClean="0"/>
              <a:t>	</a:t>
            </a:r>
            <a:endParaRPr lang="es-ES" dirty="0"/>
          </a:p>
          <a:p>
            <a:pPr marL="457200" indent="-457200" rtl="0">
              <a:buFont typeface="+mj-lt"/>
              <a:buAutoNum type="arabicPeriod"/>
            </a:pPr>
            <a:r>
              <a:rPr lang="es-ES" dirty="0" smtClean="0"/>
              <a:t>Estado del Arte	</a:t>
            </a:r>
            <a:endParaRPr lang="es-ES" dirty="0"/>
          </a:p>
          <a:p>
            <a:pPr marL="457200" indent="-457200" rtl="0">
              <a:buFont typeface="+mj-lt"/>
              <a:buAutoNum type="arabicPeriod"/>
            </a:pPr>
            <a:r>
              <a:rPr lang="es-ES" dirty="0" smtClean="0"/>
              <a:t>Metodología</a:t>
            </a:r>
          </a:p>
          <a:p>
            <a:pPr marL="457200" indent="-457200" rtl="0">
              <a:buFont typeface="+mj-lt"/>
              <a:buAutoNum type="arabicPeriod"/>
            </a:pPr>
            <a:r>
              <a:rPr lang="es-ES" dirty="0" smtClean="0"/>
              <a:t>Resultados Experimentales</a:t>
            </a:r>
          </a:p>
          <a:p>
            <a:pPr marL="457200" indent="-457200" rtl="0">
              <a:buFont typeface="+mj-lt"/>
              <a:buAutoNum type="arabicPeriod"/>
            </a:pPr>
            <a:r>
              <a:rPr lang="es-ES" dirty="0" smtClean="0"/>
              <a:t>Conclusiones</a:t>
            </a:r>
          </a:p>
        </p:txBody>
      </p:sp>
      <p:sp>
        <p:nvSpPr>
          <p:cNvPr id="2" name="Marcador de pie de página 1"/>
          <p:cNvSpPr>
            <a:spLocks noGrp="1"/>
          </p:cNvSpPr>
          <p:nvPr>
            <p:ph type="ftr" sz="quarter" idx="11"/>
          </p:nvPr>
        </p:nvSpPr>
        <p:spPr/>
        <p:txBody>
          <a:bodyPr/>
          <a:lstStyle/>
          <a:p>
            <a:pPr rtl="0"/>
            <a:r>
              <a:rPr lang="es-ES" noProof="0" smtClean="0"/>
              <a:t>Detección de ataques de Denegación de Servicio usando técnicas de clasificación supervisada</a:t>
            </a:r>
            <a:endParaRPr lang="es-ES" noProof="0" dirty="0"/>
          </a:p>
        </p:txBody>
      </p:sp>
      <p:sp>
        <p:nvSpPr>
          <p:cNvPr id="4" name="Marcador de número de diapositiva 3"/>
          <p:cNvSpPr>
            <a:spLocks noGrp="1"/>
          </p:cNvSpPr>
          <p:nvPr>
            <p:ph type="sldNum" sz="quarter" idx="12"/>
          </p:nvPr>
        </p:nvSpPr>
        <p:spPr/>
        <p:txBody>
          <a:bodyPr/>
          <a:lstStyle/>
          <a:p>
            <a:pPr rtl="0"/>
            <a:fld id="{2A013F82-EE5E-44EE-A61D-E31C6657F26F}" type="slidenum">
              <a:rPr lang="es-ES" noProof="0" smtClean="0"/>
              <a:t>3</a:t>
            </a:fld>
            <a:r>
              <a:rPr lang="es-ES" noProof="0" smtClean="0"/>
              <a:t>/27</a:t>
            </a:r>
            <a:endParaRPr lang="es-ES" noProof="0" dirty="0"/>
          </a:p>
        </p:txBody>
      </p:sp>
    </p:spTree>
    <p:extLst>
      <p:ext uri="{BB962C8B-B14F-4D97-AF65-F5344CB8AC3E}">
        <p14:creationId xmlns:p14="http://schemas.microsoft.com/office/powerpoint/2010/main" val="314071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cibersegurida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3739" y="0"/>
            <a:ext cx="3135086" cy="1828800"/>
          </a:xfrm>
          <a:prstGeom prst="rect">
            <a:avLst/>
          </a:prstGeom>
        </p:spPr>
      </p:pic>
      <p:sp>
        <p:nvSpPr>
          <p:cNvPr id="2" name="Título 1"/>
          <p:cNvSpPr>
            <a:spLocks noGrp="1"/>
          </p:cNvSpPr>
          <p:nvPr>
            <p:ph type="title"/>
          </p:nvPr>
        </p:nvSpPr>
        <p:spPr/>
        <p:txBody>
          <a:bodyPr/>
          <a:lstStyle/>
          <a:p>
            <a:r>
              <a:rPr lang="es-ES_tradnl" dirty="0" smtClean="0"/>
              <a:t>1. Introducción</a:t>
            </a:r>
            <a:endParaRPr lang="es-ES_tradnl" dirty="0"/>
          </a:p>
        </p:txBody>
      </p:sp>
      <p:sp>
        <p:nvSpPr>
          <p:cNvPr id="3" name="Marcador de texto vertical 2"/>
          <p:cNvSpPr>
            <a:spLocks noGrp="1"/>
          </p:cNvSpPr>
          <p:nvPr>
            <p:ph type="body" orient="vert" idx="1"/>
          </p:nvPr>
        </p:nvSpPr>
        <p:spPr/>
        <p:txBody>
          <a:bodyPr vert="horz"/>
          <a:lstStyle/>
          <a:p>
            <a:r>
              <a:rPr lang="es-ES_tradnl" dirty="0" smtClean="0"/>
              <a:t>Aunque Internet ha simplificado nuestra vida, el mundo virtual no es tan seguro como creemos que es.</a:t>
            </a:r>
          </a:p>
          <a:p>
            <a:r>
              <a:rPr lang="es-ES_tradnl" dirty="0" smtClean="0"/>
              <a:t>Los ataques a la privacidad, propiedad o datos pueden ocurrir en cualquier momento a cualquier persona. </a:t>
            </a:r>
          </a:p>
          <a:p>
            <a:r>
              <a:rPr lang="es-ES_tradnl" dirty="0" smtClean="0"/>
              <a:t>Los ataques </a:t>
            </a:r>
            <a:r>
              <a:rPr lang="es-ES_tradnl" dirty="0" err="1" smtClean="0"/>
              <a:t>DDoS</a:t>
            </a:r>
            <a:r>
              <a:rPr lang="es-ES_tradnl" dirty="0" smtClean="0"/>
              <a:t> son un tipo de ataques cuyos principales objetivos son aquellas empresas o instituciones que ofrecen</a:t>
            </a:r>
            <a:r>
              <a:rPr lang="es-ES_tradnl" dirty="0" smtClean="0">
                <a:solidFill>
                  <a:srgbClr val="FFFFFF"/>
                </a:solidFill>
              </a:rPr>
              <a:t> </a:t>
            </a:r>
            <a:r>
              <a:rPr lang="es-ES_tradnl" u="sng" dirty="0" smtClean="0">
                <a:solidFill>
                  <a:srgbClr val="FFFFFF"/>
                </a:solidFill>
              </a:rPr>
              <a:t>servicios en línea</a:t>
            </a:r>
            <a:r>
              <a:rPr lang="es-ES_tradnl" dirty="0" smtClean="0">
                <a:solidFill>
                  <a:srgbClr val="FFFFFF"/>
                </a:solidFill>
              </a:rPr>
              <a:t> </a:t>
            </a:r>
            <a:r>
              <a:rPr lang="es-ES_tradnl" dirty="0" smtClean="0"/>
              <a:t>a su clientes.</a:t>
            </a:r>
          </a:p>
          <a:p>
            <a:pPr marL="0" indent="0">
              <a:buNone/>
            </a:pPr>
            <a:endParaRPr lang="es-ES_tradnl" dirty="0"/>
          </a:p>
        </p:txBody>
      </p:sp>
      <p:sp>
        <p:nvSpPr>
          <p:cNvPr id="4" name="Marcador de pie de página 3"/>
          <p:cNvSpPr>
            <a:spLocks noGrp="1"/>
          </p:cNvSpPr>
          <p:nvPr>
            <p:ph type="ftr" sz="quarter" idx="11"/>
          </p:nvPr>
        </p:nvSpPr>
        <p:spPr/>
        <p:txBody>
          <a:bodyPr/>
          <a:lstStyle/>
          <a:p>
            <a:pPr rtl="0"/>
            <a:r>
              <a:rPr lang="es-ES" noProof="0" smtClean="0"/>
              <a:t>Detección de ataques de Denegación de Servicio usando técnicas de clasificación supervisada</a:t>
            </a:r>
            <a:endParaRPr lang="es-ES" noProof="0" dirty="0"/>
          </a:p>
        </p:txBody>
      </p:sp>
      <p:sp>
        <p:nvSpPr>
          <p:cNvPr id="7" name="Marcador de número de diapositiva 6"/>
          <p:cNvSpPr>
            <a:spLocks noGrp="1"/>
          </p:cNvSpPr>
          <p:nvPr>
            <p:ph type="sldNum" sz="quarter" idx="12"/>
          </p:nvPr>
        </p:nvSpPr>
        <p:spPr/>
        <p:txBody>
          <a:bodyPr/>
          <a:lstStyle/>
          <a:p>
            <a:fld id="{2A013F82-EE5E-44EE-A61D-E31C6657F26F}" type="slidenum">
              <a:rPr lang="es-ES" smtClean="0"/>
              <a:pPr/>
              <a:t>4</a:t>
            </a:fld>
            <a:r>
              <a:rPr lang="es-ES" smtClean="0"/>
              <a:t>/27</a:t>
            </a:r>
            <a:endParaRPr lang="es-ES" dirty="0"/>
          </a:p>
        </p:txBody>
      </p:sp>
    </p:spTree>
    <p:extLst>
      <p:ext uri="{BB962C8B-B14F-4D97-AF65-F5344CB8AC3E}">
        <p14:creationId xmlns:p14="http://schemas.microsoft.com/office/powerpoint/2010/main" val="359687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8647" y="-12699"/>
            <a:ext cx="2880177" cy="1612899"/>
          </a:xfrm>
          <a:prstGeom prst="rect">
            <a:avLst/>
          </a:prstGeom>
        </p:spPr>
      </p:pic>
      <p:sp>
        <p:nvSpPr>
          <p:cNvPr id="2" name="Título 1"/>
          <p:cNvSpPr>
            <a:spLocks noGrp="1"/>
          </p:cNvSpPr>
          <p:nvPr>
            <p:ph type="title"/>
          </p:nvPr>
        </p:nvSpPr>
        <p:spPr/>
        <p:txBody>
          <a:bodyPr/>
          <a:lstStyle/>
          <a:p>
            <a:r>
              <a:rPr lang="es-ES_tradnl" dirty="0" smtClean="0"/>
              <a:t>1. Introducción</a:t>
            </a:r>
            <a:endParaRPr lang="es-ES_tradnl" dirty="0"/>
          </a:p>
        </p:txBody>
      </p:sp>
      <p:sp>
        <p:nvSpPr>
          <p:cNvPr id="3" name="Marcador de texto vertical 2"/>
          <p:cNvSpPr>
            <a:spLocks noGrp="1"/>
          </p:cNvSpPr>
          <p:nvPr>
            <p:ph type="body" orient="vert" idx="1"/>
          </p:nvPr>
        </p:nvSpPr>
        <p:spPr/>
        <p:txBody>
          <a:bodyPr vert="horz">
            <a:normAutofit lnSpcReduction="10000"/>
          </a:bodyPr>
          <a:lstStyle/>
          <a:p>
            <a:r>
              <a:rPr lang="es-ES_tradnl" dirty="0" err="1"/>
              <a:t>Encuentas</a:t>
            </a:r>
            <a:r>
              <a:rPr lang="es-ES_tradnl" dirty="0"/>
              <a:t> de </a:t>
            </a:r>
            <a:r>
              <a:rPr lang="es-ES_tradnl" dirty="0" err="1"/>
              <a:t>Karpersky</a:t>
            </a:r>
            <a:r>
              <a:rPr lang="es-ES_tradnl" dirty="0"/>
              <a:t> </a:t>
            </a:r>
            <a:r>
              <a:rPr lang="es-ES_tradnl" dirty="0" err="1"/>
              <a:t>Lab</a:t>
            </a:r>
            <a:r>
              <a:rPr lang="es-ES_tradnl" dirty="0"/>
              <a:t> y B2B Internacional a finales de </a:t>
            </a:r>
            <a:r>
              <a:rPr lang="es-ES_tradnl" dirty="0" smtClean="0"/>
              <a:t>2015:</a:t>
            </a:r>
            <a:endParaRPr lang="es-ES_tradnl" dirty="0"/>
          </a:p>
          <a:p>
            <a:pPr lvl="1"/>
            <a:r>
              <a:rPr lang="es-ES_tradnl" u="sng" dirty="0"/>
              <a:t>1 de cada 5 </a:t>
            </a:r>
            <a:r>
              <a:rPr lang="es-ES_tradnl" dirty="0"/>
              <a:t>compañías ha sufrido algún tipo de ataque </a:t>
            </a:r>
            <a:r>
              <a:rPr lang="es-ES_tradnl" dirty="0" err="1"/>
              <a:t>DDoS</a:t>
            </a:r>
            <a:r>
              <a:rPr lang="es-ES_tradnl" dirty="0"/>
              <a:t>. </a:t>
            </a:r>
          </a:p>
          <a:p>
            <a:pPr lvl="1"/>
            <a:r>
              <a:rPr lang="es-ES_tradnl" dirty="0"/>
              <a:t>En el 13% el ataque provocó la caída total del recurso. En el 52% se </a:t>
            </a:r>
            <a:r>
              <a:rPr lang="es-ES_tradnl" dirty="0" smtClean="0"/>
              <a:t>reportó retrasos </a:t>
            </a:r>
            <a:r>
              <a:rPr lang="es-ES_tradnl" dirty="0"/>
              <a:t>significativos en el tipo de carga. Para el 33% hubo ligeras demoras en la carga de páginas. Y para el 29% provocó el error de algunas transacciones a través del servicio. </a:t>
            </a:r>
          </a:p>
          <a:p>
            <a:pPr lvl="1"/>
            <a:r>
              <a:rPr lang="es-ES_tradnl" dirty="0"/>
              <a:t>Pérdidas desde </a:t>
            </a:r>
            <a:r>
              <a:rPr lang="es-ES_tradnl" u="sng" dirty="0"/>
              <a:t>$</a:t>
            </a:r>
            <a:r>
              <a:rPr lang="es-ES_tradnl" u="sng" dirty="0" smtClean="0"/>
              <a:t>52,000 </a:t>
            </a:r>
            <a:r>
              <a:rPr lang="es-ES_tradnl" u="sng" dirty="0"/>
              <a:t>a $</a:t>
            </a:r>
            <a:r>
              <a:rPr lang="es-ES_tradnl" u="sng" dirty="0" smtClean="0"/>
              <a:t>400,000</a:t>
            </a:r>
            <a:r>
              <a:rPr lang="es-ES_tradnl" dirty="0"/>
              <a:t>.</a:t>
            </a:r>
          </a:p>
          <a:p>
            <a:r>
              <a:rPr lang="es-ES_tradnl" dirty="0"/>
              <a:t>Ataques del 21 de Octubre de 2016 sobre la empresa </a:t>
            </a:r>
            <a:r>
              <a:rPr lang="es-ES_tradnl" dirty="0" smtClean="0"/>
              <a:t>Dyn</a:t>
            </a:r>
          </a:p>
          <a:p>
            <a:pPr lvl="1"/>
            <a:r>
              <a:rPr lang="es-ES_tradnl" u="sng" dirty="0" smtClean="0"/>
              <a:t>Proveedora </a:t>
            </a:r>
            <a:r>
              <a:rPr lang="es-ES_tradnl" u="sng" dirty="0"/>
              <a:t>de servicios </a:t>
            </a:r>
            <a:r>
              <a:rPr lang="es-ES_tradnl" u="sng" dirty="0" smtClean="0"/>
              <a:t>DNS.</a:t>
            </a:r>
            <a:endParaRPr lang="es-ES_tradnl" u="sng" dirty="0"/>
          </a:p>
          <a:p>
            <a:pPr lvl="1"/>
            <a:r>
              <a:rPr lang="es-ES_tradnl" dirty="0"/>
              <a:t>Plataformas afectadas: </a:t>
            </a:r>
            <a:r>
              <a:rPr lang="es-ES_tradnl" dirty="0" err="1"/>
              <a:t>Twitter</a:t>
            </a:r>
            <a:r>
              <a:rPr lang="es-ES_tradnl" dirty="0"/>
              <a:t>, </a:t>
            </a:r>
            <a:r>
              <a:rPr lang="es-ES_tradnl" dirty="0" err="1"/>
              <a:t>Netflix</a:t>
            </a:r>
            <a:r>
              <a:rPr lang="es-ES_tradnl" dirty="0"/>
              <a:t>, </a:t>
            </a:r>
            <a:r>
              <a:rPr lang="es-ES_tradnl" dirty="0" err="1"/>
              <a:t>Reddit</a:t>
            </a:r>
            <a:r>
              <a:rPr lang="es-ES_tradnl" dirty="0"/>
              <a:t>, </a:t>
            </a:r>
            <a:r>
              <a:rPr lang="es-ES_tradnl" dirty="0" err="1"/>
              <a:t>Spotify</a:t>
            </a:r>
            <a:r>
              <a:rPr lang="es-ES_tradnl" dirty="0"/>
              <a:t>, PayPal, CNN, </a:t>
            </a:r>
            <a:r>
              <a:rPr lang="es-ES_tradnl" dirty="0" err="1"/>
              <a:t>The</a:t>
            </a:r>
            <a:r>
              <a:rPr lang="es-ES_tradnl" dirty="0"/>
              <a:t> </a:t>
            </a:r>
            <a:r>
              <a:rPr lang="es-ES_tradnl" dirty="0" err="1"/>
              <a:t>Guardian</a:t>
            </a:r>
            <a:r>
              <a:rPr lang="es-ES_tradnl" dirty="0"/>
              <a:t>, New York Times y Wall Street </a:t>
            </a:r>
            <a:r>
              <a:rPr lang="es-ES_tradnl" dirty="0" err="1"/>
              <a:t>Journal</a:t>
            </a:r>
            <a:r>
              <a:rPr lang="es-ES_tradnl" dirty="0"/>
              <a:t>. </a:t>
            </a:r>
          </a:p>
        </p:txBody>
      </p:sp>
      <p:sp>
        <p:nvSpPr>
          <p:cNvPr id="4" name="Marcador de pie de página 3"/>
          <p:cNvSpPr>
            <a:spLocks noGrp="1"/>
          </p:cNvSpPr>
          <p:nvPr>
            <p:ph type="ftr" sz="quarter" idx="11"/>
          </p:nvPr>
        </p:nvSpPr>
        <p:spPr/>
        <p:txBody>
          <a:bodyPr/>
          <a:lstStyle/>
          <a:p>
            <a:pPr rtl="0"/>
            <a:r>
              <a:rPr lang="es-ES" noProof="0" smtClean="0"/>
              <a:t>Detección de ataques de Denegación de Servicio usando técnicas de clasificación supervisada</a:t>
            </a:r>
            <a:endParaRPr lang="es-ES" noProof="0" dirty="0"/>
          </a:p>
        </p:txBody>
      </p:sp>
      <p:sp>
        <p:nvSpPr>
          <p:cNvPr id="7" name="Marcador de número de diapositiva 6"/>
          <p:cNvSpPr>
            <a:spLocks noGrp="1"/>
          </p:cNvSpPr>
          <p:nvPr>
            <p:ph type="sldNum" sz="quarter" idx="12"/>
          </p:nvPr>
        </p:nvSpPr>
        <p:spPr/>
        <p:txBody>
          <a:bodyPr/>
          <a:lstStyle/>
          <a:p>
            <a:fld id="{2A013F82-EE5E-44EE-A61D-E31C6657F26F}" type="slidenum">
              <a:rPr lang="es-ES" smtClean="0"/>
              <a:pPr/>
              <a:t>5</a:t>
            </a:fld>
            <a:r>
              <a:rPr lang="es-ES" smtClean="0"/>
              <a:t>/27</a:t>
            </a:r>
            <a:endParaRPr lang="es-ES" dirty="0"/>
          </a:p>
        </p:txBody>
      </p:sp>
    </p:spTree>
    <p:extLst>
      <p:ext uri="{BB962C8B-B14F-4D97-AF65-F5344CB8AC3E}">
        <p14:creationId xmlns:p14="http://schemas.microsoft.com/office/powerpoint/2010/main" val="216084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1. Introducción</a:t>
            </a:r>
            <a:endParaRPr lang="es-ES_tradnl" dirty="0"/>
          </a:p>
        </p:txBody>
      </p:sp>
      <p:sp>
        <p:nvSpPr>
          <p:cNvPr id="4" name="Marcador de pie de página 3"/>
          <p:cNvSpPr>
            <a:spLocks noGrp="1"/>
          </p:cNvSpPr>
          <p:nvPr>
            <p:ph type="ftr" sz="quarter" idx="11"/>
          </p:nvPr>
        </p:nvSpPr>
        <p:spPr/>
        <p:txBody>
          <a:bodyPr/>
          <a:lstStyle/>
          <a:p>
            <a:pPr rtl="0"/>
            <a:r>
              <a:rPr lang="es-ES" noProof="0" smtClean="0"/>
              <a:t>Detección de ataques de Denegación de Servicio usando técnicas de clasificación supervisada</a:t>
            </a:r>
            <a:endParaRPr lang="es-ES" noProof="0" dirty="0"/>
          </a:p>
        </p:txBody>
      </p:sp>
      <p:graphicFrame>
        <p:nvGraphicFramePr>
          <p:cNvPr id="7" name="Diagrama 6"/>
          <p:cNvGraphicFramePr/>
          <p:nvPr>
            <p:extLst>
              <p:ext uri="{D42A27DB-BD31-4B8C-83A1-F6EECF244321}">
                <p14:modId xmlns:p14="http://schemas.microsoft.com/office/powerpoint/2010/main" val="156165118"/>
              </p:ext>
            </p:extLst>
          </p:nvPr>
        </p:nvGraphicFramePr>
        <p:xfrm>
          <a:off x="1979612" y="2286000"/>
          <a:ext cx="8125883" cy="33968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p:cNvSpPr>
            <a:spLocks noGrp="1"/>
          </p:cNvSpPr>
          <p:nvPr>
            <p:ph type="sldNum" sz="quarter" idx="12"/>
          </p:nvPr>
        </p:nvSpPr>
        <p:spPr/>
        <p:txBody>
          <a:bodyPr/>
          <a:lstStyle/>
          <a:p>
            <a:fld id="{2A013F82-EE5E-44EE-A61D-E31C6657F26F}" type="slidenum">
              <a:rPr lang="es-ES" smtClean="0"/>
              <a:pPr/>
              <a:t>6</a:t>
            </a:fld>
            <a:r>
              <a:rPr lang="es-ES" smtClean="0"/>
              <a:t>/27</a:t>
            </a:r>
            <a:endParaRPr lang="es-ES" dirty="0"/>
          </a:p>
        </p:txBody>
      </p:sp>
    </p:spTree>
    <p:extLst>
      <p:ext uri="{BB962C8B-B14F-4D97-AF65-F5344CB8AC3E}">
        <p14:creationId xmlns:p14="http://schemas.microsoft.com/office/powerpoint/2010/main" val="296340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rtl="0"/>
            <a:r>
              <a:rPr lang="es-ES" dirty="0" smtClean="0"/>
              <a:t>Índice</a:t>
            </a:r>
            <a:endParaRPr lang="es-ES" dirty="0"/>
          </a:p>
        </p:txBody>
      </p:sp>
      <p:sp>
        <p:nvSpPr>
          <p:cNvPr id="14" name="Marcador de posición de contenido 13"/>
          <p:cNvSpPr>
            <a:spLocks noGrp="1"/>
          </p:cNvSpPr>
          <p:nvPr>
            <p:ph idx="1"/>
          </p:nvPr>
        </p:nvSpPr>
        <p:spPr/>
        <p:txBody>
          <a:bodyPr rtlCol="0"/>
          <a:lstStyle/>
          <a:p>
            <a:pPr marL="457200" indent="-457200" rtl="0">
              <a:buFont typeface="+mj-lt"/>
              <a:buAutoNum type="arabicPeriod"/>
            </a:pPr>
            <a:r>
              <a:rPr lang="es-ES" dirty="0" smtClean="0"/>
              <a:t>Introducción	</a:t>
            </a:r>
            <a:endParaRPr lang="es-ES" dirty="0"/>
          </a:p>
          <a:p>
            <a:pPr marL="457200" indent="-457200" rtl="0">
              <a:buFont typeface="+mj-lt"/>
              <a:buAutoNum type="arabicPeriod"/>
            </a:pPr>
            <a:r>
              <a:rPr lang="es-ES" b="1" u="sng" dirty="0" smtClean="0"/>
              <a:t>Estado del Arte</a:t>
            </a:r>
            <a:r>
              <a:rPr lang="es-ES" b="1" dirty="0" smtClean="0"/>
              <a:t>	</a:t>
            </a:r>
            <a:endParaRPr lang="es-ES" b="1" dirty="0"/>
          </a:p>
          <a:p>
            <a:pPr marL="457200" indent="-457200" rtl="0">
              <a:buFont typeface="+mj-lt"/>
              <a:buAutoNum type="arabicPeriod"/>
            </a:pPr>
            <a:r>
              <a:rPr lang="es-ES" dirty="0" smtClean="0"/>
              <a:t>Metodología</a:t>
            </a:r>
          </a:p>
          <a:p>
            <a:pPr marL="457200" indent="-457200" rtl="0">
              <a:buFont typeface="+mj-lt"/>
              <a:buAutoNum type="arabicPeriod"/>
            </a:pPr>
            <a:r>
              <a:rPr lang="es-ES" dirty="0" smtClean="0"/>
              <a:t>Resultados Experimentales</a:t>
            </a:r>
          </a:p>
          <a:p>
            <a:pPr marL="457200" indent="-457200" rtl="0">
              <a:buFont typeface="+mj-lt"/>
              <a:buAutoNum type="arabicPeriod"/>
            </a:pPr>
            <a:r>
              <a:rPr lang="es-ES" dirty="0" smtClean="0"/>
              <a:t>Conclusiones</a:t>
            </a:r>
          </a:p>
          <a:p>
            <a:pPr marL="0" indent="0" rtl="0">
              <a:buNone/>
            </a:pPr>
            <a:endParaRPr lang="es-ES" dirty="0"/>
          </a:p>
        </p:txBody>
      </p:sp>
      <p:sp>
        <p:nvSpPr>
          <p:cNvPr id="2" name="Marcador de pie de página 1"/>
          <p:cNvSpPr>
            <a:spLocks noGrp="1"/>
          </p:cNvSpPr>
          <p:nvPr>
            <p:ph type="ftr" sz="quarter" idx="11"/>
          </p:nvPr>
        </p:nvSpPr>
        <p:spPr/>
        <p:txBody>
          <a:bodyPr/>
          <a:lstStyle/>
          <a:p>
            <a:pPr rtl="0"/>
            <a:r>
              <a:rPr lang="es-ES" noProof="0" smtClean="0"/>
              <a:t>Detección de ataques de Denegación de Servicio usando técnicas de clasificación supervisada</a:t>
            </a:r>
            <a:endParaRPr lang="es-ES" noProof="0" dirty="0"/>
          </a:p>
        </p:txBody>
      </p:sp>
      <p:sp>
        <p:nvSpPr>
          <p:cNvPr id="5" name="Marcador de número de diapositiva 4"/>
          <p:cNvSpPr>
            <a:spLocks noGrp="1"/>
          </p:cNvSpPr>
          <p:nvPr>
            <p:ph type="sldNum" sz="quarter" idx="12"/>
          </p:nvPr>
        </p:nvSpPr>
        <p:spPr/>
        <p:txBody>
          <a:bodyPr/>
          <a:lstStyle/>
          <a:p>
            <a:pPr rtl="0"/>
            <a:fld id="{2A013F82-EE5E-44EE-A61D-E31C6657F26F}" type="slidenum">
              <a:rPr lang="es-ES" noProof="0" smtClean="0"/>
              <a:t>7</a:t>
            </a:fld>
            <a:r>
              <a:rPr lang="es-ES" noProof="0" smtClean="0"/>
              <a:t>/27</a:t>
            </a:r>
            <a:endParaRPr lang="es-ES" noProof="0" dirty="0"/>
          </a:p>
        </p:txBody>
      </p:sp>
    </p:spTree>
    <p:extLst>
      <p:ext uri="{BB962C8B-B14F-4D97-AF65-F5344CB8AC3E}">
        <p14:creationId xmlns:p14="http://schemas.microsoft.com/office/powerpoint/2010/main" val="314071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2.1. Ataques </a:t>
            </a:r>
            <a:r>
              <a:rPr lang="es-ES_tradnl" dirty="0" err="1" smtClean="0"/>
              <a:t>DDoS</a:t>
            </a:r>
            <a:endParaRPr lang="es-ES_tradnl" dirty="0"/>
          </a:p>
        </p:txBody>
      </p:sp>
      <p:sp>
        <p:nvSpPr>
          <p:cNvPr id="3" name="Marcador de texto vertical 2"/>
          <p:cNvSpPr>
            <a:spLocks noGrp="1"/>
          </p:cNvSpPr>
          <p:nvPr>
            <p:ph type="body" orient="vert" idx="1"/>
          </p:nvPr>
        </p:nvSpPr>
        <p:spPr/>
        <p:txBody>
          <a:bodyPr vert="horz">
            <a:normAutofit lnSpcReduction="10000"/>
          </a:bodyPr>
          <a:lstStyle/>
          <a:p>
            <a:r>
              <a:rPr lang="es-ES_tradnl" dirty="0" smtClean="0"/>
              <a:t>Los ataques </a:t>
            </a:r>
            <a:r>
              <a:rPr lang="es-ES_tradnl" dirty="0" err="1" smtClean="0"/>
              <a:t>DDoS</a:t>
            </a:r>
            <a:r>
              <a:rPr lang="es-ES_tradnl" dirty="0" smtClean="0"/>
              <a:t> tienen como objetivo impedir que los usuarios legítimos tengan acceso a un recurso específico.</a:t>
            </a:r>
          </a:p>
          <a:p>
            <a:r>
              <a:rPr lang="es-ES_tradnl" dirty="0" smtClean="0"/>
              <a:t>Son frecuentemente lanzados por una </a:t>
            </a:r>
            <a:r>
              <a:rPr lang="es-ES_tradnl" u="sng" dirty="0" smtClean="0"/>
              <a:t>red de ordenadores </a:t>
            </a:r>
            <a:r>
              <a:rPr lang="es-ES_tradnl" u="sng" dirty="0" err="1" smtClean="0"/>
              <a:t>zombies</a:t>
            </a:r>
            <a:r>
              <a:rPr lang="es-ES_tradnl" u="sng" dirty="0" smtClean="0"/>
              <a:t> o </a:t>
            </a:r>
            <a:r>
              <a:rPr lang="es-ES_tradnl" u="sng" dirty="0" err="1" smtClean="0"/>
              <a:t>Botnet</a:t>
            </a:r>
            <a:r>
              <a:rPr lang="es-ES_tradnl" u="sng" dirty="0" smtClean="0"/>
              <a:t>.</a:t>
            </a:r>
          </a:p>
          <a:p>
            <a:r>
              <a:rPr lang="es-ES_tradnl" dirty="0"/>
              <a:t>Una </a:t>
            </a:r>
            <a:r>
              <a:rPr lang="es-ES_tradnl" dirty="0" err="1"/>
              <a:t>Botnet</a:t>
            </a:r>
            <a:r>
              <a:rPr lang="es-ES_tradnl" dirty="0"/>
              <a:t> es un conjunto de dispositivos controlados remotamente, bien organizados y ampliamente dispersos que están continuamente enviando una gran cantidad de </a:t>
            </a:r>
            <a:r>
              <a:rPr lang="es-ES_tradnl" dirty="0" smtClean="0"/>
              <a:t>tráfico.</a:t>
            </a:r>
            <a:endParaRPr lang="es-ES_tradnl" dirty="0"/>
          </a:p>
          <a:p>
            <a:r>
              <a:rPr lang="es-ES_tradnl" dirty="0" smtClean="0"/>
              <a:t>Debido al gran tráfico la víctima responde tan lento que el </a:t>
            </a:r>
            <a:r>
              <a:rPr lang="es-ES_tradnl" u="sng" dirty="0" smtClean="0"/>
              <a:t>servicio</a:t>
            </a:r>
            <a:r>
              <a:rPr lang="es-ES_tradnl" dirty="0" smtClean="0"/>
              <a:t> es </a:t>
            </a:r>
            <a:r>
              <a:rPr lang="es-ES_tradnl" u="sng" dirty="0" smtClean="0"/>
              <a:t>inutilizable</a:t>
            </a:r>
            <a:r>
              <a:rPr lang="es-ES_tradnl" dirty="0" smtClean="0"/>
              <a:t> o directamente </a:t>
            </a:r>
            <a:r>
              <a:rPr lang="es-ES_tradnl" u="sng" dirty="0" smtClean="0"/>
              <a:t>colapsa.</a:t>
            </a:r>
          </a:p>
          <a:p>
            <a:r>
              <a:rPr lang="es-ES_tradnl" dirty="0" smtClean="0"/>
              <a:t>¿Cuál es la </a:t>
            </a:r>
            <a:r>
              <a:rPr lang="es-ES_tradnl" u="sng" dirty="0" smtClean="0"/>
              <a:t>motivación</a:t>
            </a:r>
            <a:r>
              <a:rPr lang="es-ES_tradnl" dirty="0" smtClean="0"/>
              <a:t> de los atacantes?.</a:t>
            </a:r>
            <a:endParaRPr lang="es-ES_tradnl" dirty="0"/>
          </a:p>
        </p:txBody>
      </p:sp>
      <p:sp>
        <p:nvSpPr>
          <p:cNvPr id="4" name="Marcador de pie de página 3"/>
          <p:cNvSpPr>
            <a:spLocks noGrp="1"/>
          </p:cNvSpPr>
          <p:nvPr>
            <p:ph type="ftr" sz="quarter" idx="11"/>
          </p:nvPr>
        </p:nvSpPr>
        <p:spPr/>
        <p:txBody>
          <a:bodyPr/>
          <a:lstStyle/>
          <a:p>
            <a:pPr rtl="0"/>
            <a:r>
              <a:rPr lang="es-ES" noProof="0" smtClean="0"/>
              <a:t>Detección de ataques de Denegación de Servicio usando técnicas de clasificación supervisada</a:t>
            </a:r>
            <a:endParaRPr lang="es-ES" noProof="0" dirty="0"/>
          </a:p>
        </p:txBody>
      </p:sp>
      <p:sp>
        <p:nvSpPr>
          <p:cNvPr id="6" name="Marcador de número de diapositiva 5"/>
          <p:cNvSpPr>
            <a:spLocks noGrp="1"/>
          </p:cNvSpPr>
          <p:nvPr>
            <p:ph type="sldNum" sz="quarter" idx="12"/>
          </p:nvPr>
        </p:nvSpPr>
        <p:spPr/>
        <p:txBody>
          <a:bodyPr/>
          <a:lstStyle/>
          <a:p>
            <a:fld id="{2A013F82-EE5E-44EE-A61D-E31C6657F26F}" type="slidenum">
              <a:rPr lang="es-ES" smtClean="0"/>
              <a:pPr/>
              <a:t>8</a:t>
            </a:fld>
            <a:r>
              <a:rPr lang="es-ES" smtClean="0"/>
              <a:t>/27</a:t>
            </a:r>
            <a:endParaRPr lang="es-ES" dirty="0"/>
          </a:p>
        </p:txBody>
      </p:sp>
    </p:spTree>
    <p:extLst>
      <p:ext uri="{BB962C8B-B14F-4D97-AF65-F5344CB8AC3E}">
        <p14:creationId xmlns:p14="http://schemas.microsoft.com/office/powerpoint/2010/main" val="108471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r>
              <a:rPr lang="es-ES_tradnl" dirty="0" smtClean="0"/>
              <a:t>2.2. </a:t>
            </a:r>
            <a:r>
              <a:rPr lang="es-ES_tradnl" dirty="0"/>
              <a:t>Taxonomía de los ataques </a:t>
            </a:r>
            <a:r>
              <a:rPr lang="es-ES_tradnl" dirty="0" err="1"/>
              <a:t>DDoS</a:t>
            </a:r>
            <a:endParaRPr lang="es-ES" dirty="0"/>
          </a:p>
        </p:txBody>
      </p:sp>
      <p:sp>
        <p:nvSpPr>
          <p:cNvPr id="3" name="Marcador de posición de texto 2"/>
          <p:cNvSpPr>
            <a:spLocks noGrp="1"/>
          </p:cNvSpPr>
          <p:nvPr>
            <p:ph type="body" idx="1"/>
          </p:nvPr>
        </p:nvSpPr>
        <p:spPr>
          <a:xfrm>
            <a:off x="1522410" y="1905000"/>
            <a:ext cx="4876801" cy="762000"/>
          </a:xfrm>
        </p:spPr>
        <p:txBody>
          <a:bodyPr rtlCol="0"/>
          <a:lstStyle/>
          <a:p>
            <a:pPr rtl="0"/>
            <a:r>
              <a:rPr lang="es-ES" dirty="0" smtClean="0"/>
              <a:t>Capa de red/transporte	</a:t>
            </a:r>
            <a:endParaRPr lang="es-ES" dirty="0"/>
          </a:p>
        </p:txBody>
      </p:sp>
      <p:sp>
        <p:nvSpPr>
          <p:cNvPr id="4" name="Marcador de posición de contenido 3"/>
          <p:cNvSpPr>
            <a:spLocks noGrp="1"/>
          </p:cNvSpPr>
          <p:nvPr>
            <p:ph sz="half" idx="2"/>
          </p:nvPr>
        </p:nvSpPr>
        <p:spPr>
          <a:xfrm>
            <a:off x="1522410" y="2743201"/>
            <a:ext cx="4876801" cy="3276600"/>
          </a:xfrm>
        </p:spPr>
        <p:txBody>
          <a:bodyPr rtlCol="0"/>
          <a:lstStyle/>
          <a:p>
            <a:pPr algn="just" rtl="0"/>
            <a:r>
              <a:rPr lang="es-ES" dirty="0" smtClean="0"/>
              <a:t>Interrumpir la conectividad del usuario al servicio (sobrecargar los </a:t>
            </a:r>
            <a:r>
              <a:rPr lang="es-ES" u="sng" dirty="0" smtClean="0"/>
              <a:t>recursos de la red</a:t>
            </a:r>
            <a:r>
              <a:rPr lang="es-ES" dirty="0" smtClean="0"/>
              <a:t>).</a:t>
            </a:r>
          </a:p>
          <a:p>
            <a:pPr algn="just" rtl="0"/>
            <a:r>
              <a:rPr lang="es-ES" dirty="0" smtClean="0"/>
              <a:t>Por inundación, explotando un protocolo, basados en reflexión/ amplificación.</a:t>
            </a:r>
            <a:endParaRPr lang="es-ES" dirty="0"/>
          </a:p>
        </p:txBody>
      </p:sp>
      <p:sp>
        <p:nvSpPr>
          <p:cNvPr id="5" name="Marcador de posición de texto 4"/>
          <p:cNvSpPr>
            <a:spLocks noGrp="1"/>
          </p:cNvSpPr>
          <p:nvPr>
            <p:ph type="body" sz="quarter" idx="3"/>
          </p:nvPr>
        </p:nvSpPr>
        <p:spPr>
          <a:xfrm>
            <a:off x="6856412" y="1905000"/>
            <a:ext cx="4873751" cy="762000"/>
          </a:xfrm>
        </p:spPr>
        <p:txBody>
          <a:bodyPr rtlCol="0"/>
          <a:lstStyle/>
          <a:p>
            <a:pPr rtl="0"/>
            <a:r>
              <a:rPr lang="es-ES" dirty="0" smtClean="0"/>
              <a:t>Capa de aplicación</a:t>
            </a:r>
            <a:endParaRPr lang="es-ES" dirty="0"/>
          </a:p>
        </p:txBody>
      </p:sp>
      <p:sp>
        <p:nvSpPr>
          <p:cNvPr id="6" name="Marcador de posición de contenido 5"/>
          <p:cNvSpPr>
            <a:spLocks noGrp="1"/>
          </p:cNvSpPr>
          <p:nvPr>
            <p:ph sz="quarter" idx="4"/>
          </p:nvPr>
        </p:nvSpPr>
        <p:spPr>
          <a:xfrm>
            <a:off x="6856412" y="2743201"/>
            <a:ext cx="4873751" cy="3276600"/>
          </a:xfrm>
        </p:spPr>
        <p:txBody>
          <a:bodyPr rtlCol="0"/>
          <a:lstStyle/>
          <a:p>
            <a:pPr algn="just" rtl="0"/>
            <a:r>
              <a:rPr lang="es-ES" dirty="0" smtClean="0"/>
              <a:t>Inhabilitar al servidor (sobrecargar los </a:t>
            </a:r>
            <a:r>
              <a:rPr lang="es-ES" u="sng" dirty="0" smtClean="0"/>
              <a:t>recursos del servidor).</a:t>
            </a:r>
          </a:p>
          <a:p>
            <a:pPr algn="just" rtl="0"/>
            <a:r>
              <a:rPr lang="es-ES" dirty="0" smtClean="0"/>
              <a:t>Basados en reflexión/amplificación o HTTP (sesión, asimétricos o solicitud/respuesta lenta).</a:t>
            </a:r>
            <a:endParaRPr lang="es-ES" dirty="0"/>
          </a:p>
        </p:txBody>
      </p:sp>
      <p:sp>
        <p:nvSpPr>
          <p:cNvPr id="7" name="Marcador de pie de página 6"/>
          <p:cNvSpPr>
            <a:spLocks noGrp="1"/>
          </p:cNvSpPr>
          <p:nvPr>
            <p:ph type="ftr" sz="quarter" idx="11"/>
          </p:nvPr>
        </p:nvSpPr>
        <p:spPr/>
        <p:txBody>
          <a:bodyPr/>
          <a:lstStyle/>
          <a:p>
            <a:pPr rtl="0"/>
            <a:r>
              <a:rPr lang="es-ES" noProof="0" dirty="0" smtClean="0"/>
              <a:t>Detección de ataques de Denegación de Servicio usando técnicas de clasificación supervisada</a:t>
            </a:r>
            <a:endParaRPr lang="es-ES" noProof="0" dirty="0"/>
          </a:p>
        </p:txBody>
      </p:sp>
      <p:pic>
        <p:nvPicPr>
          <p:cNvPr id="9" name="Imagen 8"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5012" y="5029200"/>
            <a:ext cx="1709738" cy="12806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n 9"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3612" y="4876800"/>
            <a:ext cx="3932238" cy="1314116"/>
          </a:xfrm>
          <a:prstGeom prst="rect">
            <a:avLst/>
          </a:prstGeom>
        </p:spPr>
      </p:pic>
      <p:sp>
        <p:nvSpPr>
          <p:cNvPr id="11" name="Marcador de número de diapositiva 10"/>
          <p:cNvSpPr>
            <a:spLocks noGrp="1"/>
          </p:cNvSpPr>
          <p:nvPr>
            <p:ph type="sldNum" sz="quarter" idx="12"/>
          </p:nvPr>
        </p:nvSpPr>
        <p:spPr/>
        <p:txBody>
          <a:bodyPr/>
          <a:lstStyle/>
          <a:p>
            <a:fld id="{2A013F82-EE5E-44EE-A61D-E31C6657F26F}" type="slidenum">
              <a:rPr lang="es-ES" smtClean="0"/>
              <a:pPr/>
              <a:t>9</a:t>
            </a:fld>
            <a:r>
              <a:rPr lang="es-ES" smtClean="0"/>
              <a:t>/27</a:t>
            </a:r>
            <a:endParaRPr lang="es-ES" dirty="0"/>
          </a:p>
        </p:txBody>
      </p:sp>
    </p:spTree>
    <p:extLst>
      <p:ext uri="{BB962C8B-B14F-4D97-AF65-F5344CB8AC3E}">
        <p14:creationId xmlns:p14="http://schemas.microsoft.com/office/powerpoint/2010/main" val="383138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presentacion">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_9411908_TF02895261_TF02895261.potx" id="{408D3025-4796-40C5-A420-4B86355D8C1A}" vid="{9B9A56E1-CA61-4AB5-B8B3-A8E151813968}"/>
    </a:ext>
  </a:extLst>
</a:theme>
</file>

<file path=ppt/theme/theme2.xml><?xml version="1.0" encoding="utf-8"?>
<a:theme xmlns:a="http://schemas.openxmlformats.org/drawingml/2006/main" name="Tema d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0E41224-0370-4595-877C-23316CD80004}">
  <ds:schemaRefs>
    <ds:schemaRef ds:uri="http://schemas.microsoft.com/office/2006/metadata/properties"/>
    <ds:schemaRef ds:uri="http://schemas.microsoft.com/office/infopath/2007/PartnerControls"/>
    <ds:schemaRef ds:uri="4873beb7-5857-4685-be1f-d57550cc96cc"/>
  </ds:schemaRefs>
</ds:datastoreItem>
</file>

<file path=customXml/itemProps2.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presentacion.potx</Template>
  <TotalTime>0</TotalTime>
  <Words>2550</Words>
  <Application>Microsoft Macintosh PowerPoint</Application>
  <PresentationFormat>Personalizado</PresentationFormat>
  <Paragraphs>269</Paragraphs>
  <Slides>27</Slides>
  <Notes>4</Notes>
  <HiddenSlides>0</HiddenSlides>
  <MMClips>0</MMClips>
  <ScaleCrop>false</ScaleCrop>
  <HeadingPairs>
    <vt:vector size="6" baseType="variant">
      <vt:variant>
        <vt:lpstr>Tema</vt:lpstr>
      </vt:variant>
      <vt:variant>
        <vt:i4>1</vt:i4>
      </vt:variant>
      <vt:variant>
        <vt:lpstr>Servidores OLE incrustados</vt:lpstr>
      </vt:variant>
      <vt:variant>
        <vt:i4>1</vt:i4>
      </vt:variant>
      <vt:variant>
        <vt:lpstr>Títulos de diapositiva</vt:lpstr>
      </vt:variant>
      <vt:variant>
        <vt:i4>27</vt:i4>
      </vt:variant>
    </vt:vector>
  </HeadingPairs>
  <TitlesOfParts>
    <vt:vector size="29" baseType="lpstr">
      <vt:lpstr>presentacion</vt:lpstr>
      <vt:lpstr>EcuaciÛn</vt:lpstr>
      <vt:lpstr>Detección de Ataques de Denegación de Servicio usando técnicas de clasificación supervisada</vt:lpstr>
      <vt:lpstr>Índice</vt:lpstr>
      <vt:lpstr>Índice</vt:lpstr>
      <vt:lpstr>1. Introducción</vt:lpstr>
      <vt:lpstr>1. Introducción</vt:lpstr>
      <vt:lpstr>1. Introducción</vt:lpstr>
      <vt:lpstr>Índice</vt:lpstr>
      <vt:lpstr>2.1. Ataques DDoS</vt:lpstr>
      <vt:lpstr>2.2. Taxonomía de los ataques DDoS</vt:lpstr>
      <vt:lpstr>2.3. Mecanismos  de Defensa</vt:lpstr>
      <vt:lpstr>2.5. Aprendizaje automático aplicado a la detección de ataques DDoS </vt:lpstr>
      <vt:lpstr>2.6. Aprendizaje Automático </vt:lpstr>
      <vt:lpstr>2.7. Clasificadores más conocidos</vt:lpstr>
      <vt:lpstr>2.8. Evaluación de los Clasificadores</vt:lpstr>
      <vt:lpstr>Índice</vt:lpstr>
      <vt:lpstr>3. Metodología</vt:lpstr>
      <vt:lpstr>3.1 Credal Decision Tree (CDT)</vt:lpstr>
      <vt:lpstr>Índice</vt:lpstr>
      <vt:lpstr>4.1 Conjunto de Datos</vt:lpstr>
      <vt:lpstr>4.2 WEKA</vt:lpstr>
      <vt:lpstr>4.3 Experimentos</vt:lpstr>
      <vt:lpstr>4.4  Resultados</vt:lpstr>
      <vt:lpstr>4.5 Evaluación</vt:lpstr>
      <vt:lpstr>4.5 Evaluación</vt:lpstr>
      <vt:lpstr>4.6 Evaluación</vt:lpstr>
      <vt:lpstr>Índice</vt:lpstr>
      <vt:lpstr>5. Conclusiones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2012-05-08T00:12:49Z</dcterms:created>
  <dcterms:modified xsi:type="dcterms:W3CDTF">2017-02-22T00:53:40Z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